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2" r:id="rId2"/>
  </p:sldMasterIdLst>
  <p:notesMasterIdLst>
    <p:notesMasterId r:id="rId29"/>
  </p:notesMasterIdLst>
  <p:handoutMasterIdLst>
    <p:handoutMasterId r:id="rId30"/>
  </p:handoutMasterIdLst>
  <p:sldIdLst>
    <p:sldId id="288" r:id="rId3"/>
    <p:sldId id="337" r:id="rId4"/>
    <p:sldId id="286" r:id="rId5"/>
    <p:sldId id="338" r:id="rId6"/>
    <p:sldId id="322" r:id="rId7"/>
    <p:sldId id="332" r:id="rId8"/>
    <p:sldId id="333" r:id="rId9"/>
    <p:sldId id="334" r:id="rId10"/>
    <p:sldId id="335" r:id="rId11"/>
    <p:sldId id="324" r:id="rId12"/>
    <p:sldId id="325" r:id="rId13"/>
    <p:sldId id="326" r:id="rId14"/>
    <p:sldId id="327" r:id="rId15"/>
    <p:sldId id="328" r:id="rId16"/>
    <p:sldId id="323" r:id="rId17"/>
    <p:sldId id="336" r:id="rId18"/>
    <p:sldId id="339" r:id="rId19"/>
    <p:sldId id="330" r:id="rId20"/>
    <p:sldId id="312" r:id="rId21"/>
    <p:sldId id="313" r:id="rId22"/>
    <p:sldId id="314" r:id="rId23"/>
    <p:sldId id="315" r:id="rId24"/>
    <p:sldId id="316" r:id="rId25"/>
    <p:sldId id="317" r:id="rId26"/>
    <p:sldId id="320" r:id="rId27"/>
    <p:sldId id="321" r:id="rId28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6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2B6127B1-87B5-45CA-8716-6F2C07126E93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A9623849-9163-415A-8407-664AADB0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37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C1F71D6E-D0E7-4C5E-A713-5377B3EEDEE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02255FCE-D22C-4379-B3E3-50F3F32B6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9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55FCE-D22C-4379-B3E3-50F3F32B67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49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1BC5-8B95-4A6F-A99A-A65D1429EC7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377F-6E62-4890-AF80-26207F9B5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8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1BC5-8B95-4A6F-A99A-A65D1429EC7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377F-6E62-4890-AF80-26207F9B5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1BC5-8B95-4A6F-A99A-A65D1429EC7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377F-6E62-4890-AF80-26207F9B5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83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113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83D22-B5F2-4B2C-87C4-ADD4673EEC2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93C-AFB8-4925-AF59-8096E96A2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60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83D22-B5F2-4B2C-87C4-ADD4673EEC2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93C-AFB8-4925-AF59-8096E96A2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27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83D22-B5F2-4B2C-87C4-ADD4673EEC2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93C-AFB8-4925-AF59-8096E96A2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17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83D22-B5F2-4B2C-87C4-ADD4673EEC2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93C-AFB8-4925-AF59-8096E96A2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6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83D22-B5F2-4B2C-87C4-ADD4673EEC2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93C-AFB8-4925-AF59-8096E96A2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42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83D22-B5F2-4B2C-87C4-ADD4673EEC2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93C-AFB8-4925-AF59-8096E96A2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48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83D22-B5F2-4B2C-87C4-ADD4673EEC2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93C-AFB8-4925-AF59-8096E96A2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9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768366" y="1825625"/>
            <a:ext cx="8585433" cy="4466118"/>
          </a:xfrm>
        </p:spPr>
        <p:txBody>
          <a:bodyPr/>
          <a:lstStyle/>
          <a:p>
            <a:pPr lvl="0"/>
            <a:r>
              <a:rPr lang="he-IL" dirty="0" smtClean="0"/>
              <a:t>ערוך סגנונות טקסט של תבנית בסיס</a:t>
            </a:r>
          </a:p>
          <a:p>
            <a:pPr lvl="1"/>
            <a:r>
              <a:rPr lang="he-IL" dirty="0" smtClean="0"/>
              <a:t>רמה שניה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1BC5-8B95-4A6F-A99A-A65D1429EC7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תמונה 10"/>
          <p:cNvPicPr>
            <a:picLocks noChangeAspect="1"/>
          </p:cNvPicPr>
          <p:nvPr userDrawn="1"/>
        </p:nvPicPr>
        <p:blipFill rotWithShape="1">
          <a:blip r:embed="rId2" cstate="print"/>
          <a:srcRect/>
          <a:stretch/>
        </p:blipFill>
        <p:spPr>
          <a:xfrm>
            <a:off x="-181998" y="0"/>
            <a:ext cx="13211033" cy="7492621"/>
          </a:xfrm>
          <a:prstGeom prst="rect">
            <a:avLst/>
          </a:prstGeom>
        </p:spPr>
      </p:pic>
      <p:pic>
        <p:nvPicPr>
          <p:cNvPr id="8" name="Picture 2" descr="cid:image001.png@01D21740.47413FD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31" y="523401"/>
            <a:ext cx="7239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994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83D22-B5F2-4B2C-87C4-ADD4673EEC2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93C-AFB8-4925-AF59-8096E96A2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02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83D22-B5F2-4B2C-87C4-ADD4673EEC2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93C-AFB8-4925-AF59-8096E96A2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92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83D22-B5F2-4B2C-87C4-ADD4673EEC2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93C-AFB8-4925-AF59-8096E96A2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09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83D22-B5F2-4B2C-87C4-ADD4673EEC2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93C-AFB8-4925-AF59-8096E96A2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2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1BC5-8B95-4A6F-A99A-A65D1429EC7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377F-6E62-4890-AF80-26207F9B5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04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1BC5-8B95-4A6F-A99A-A65D1429EC7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377F-6E62-4890-AF80-26207F9B5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8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1BC5-8B95-4A6F-A99A-A65D1429EC7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377F-6E62-4890-AF80-26207F9B5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4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1BC5-8B95-4A6F-A99A-A65D1429EC7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377F-6E62-4890-AF80-26207F9B5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21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1BC5-8B95-4A6F-A99A-A65D1429EC7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377F-6E62-4890-AF80-26207F9B5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5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1BC5-8B95-4A6F-A99A-A65D1429EC7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377F-6E62-4890-AF80-26207F9B5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3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1BC5-8B95-4A6F-A99A-A65D1429EC7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377F-6E62-4890-AF80-26207F9B5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4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2768366" y="365125"/>
            <a:ext cx="8585434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768366" y="1825625"/>
            <a:ext cx="8585433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ערוך סגנונות טקסט של תבנית בסיס</a:t>
            </a:r>
          </a:p>
          <a:p>
            <a:pPr lvl="1"/>
            <a:r>
              <a:rPr lang="he-IL" dirty="0" smtClean="0"/>
              <a:t>רמה שניה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31BC5-8B95-4A6F-A99A-A65D1429EC7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A377F-6E62-4890-AF80-26207F9B5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n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83D22-B5F2-4B2C-87C4-ADD4673EEC2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9D93C-AFB8-4925-AF59-8096E96A2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hemer@volcani.agri.gov.il" TargetMode="External"/><Relationship Id="rId2" Type="http://schemas.openxmlformats.org/officeDocument/2006/relationships/hyperlink" Target="mailto:olgat@volcani.agri.gov.i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athi@volcani.agri.gov.il" TargetMode="External"/><Relationship Id="rId4" Type="http://schemas.openxmlformats.org/officeDocument/2006/relationships/hyperlink" Target="mailto:ofergol@volcani.agri.gov.i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esearchauthority@volcani.agri.gov.il" TargetMode="External"/><Relationship Id="rId2" Type="http://schemas.openxmlformats.org/officeDocument/2006/relationships/hyperlink" Target="mailto:uri4@volcani.agri.gov.i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yalakarniol@gmail.com" TargetMode="External"/><Relationship Id="rId5" Type="http://schemas.openxmlformats.org/officeDocument/2006/relationships/hyperlink" Target="mailto:eliezer@volcani.agri.gov.il" TargetMode="External"/><Relationship Id="rId4" Type="http://schemas.openxmlformats.org/officeDocument/2006/relationships/hyperlink" Target="mailto:olgasiv@volcani.agri.gov.i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novationisrael.org.il/ISERD/" TargetMode="External"/><Relationship Id="rId2" Type="http://schemas.openxmlformats.org/officeDocument/2006/relationships/hyperlink" Target="https://ec.europa.eu/info/funding-tenders/opportunities/portal/screen/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ard-isus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f.org.il/BSFPublic/Default.aspx" TargetMode="External"/><Relationship Id="rId2" Type="http://schemas.openxmlformats.org/officeDocument/2006/relationships/hyperlink" Target="https://www.isf.org.il/#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said.gov/where-we-work/middle-east/merc" TargetMode="External"/><Relationship Id="rId4" Type="http://schemas.openxmlformats.org/officeDocument/2006/relationships/hyperlink" Target="http://www.gif.org.il/pages/grantees/budget-codes-y.asp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ea.org/" TargetMode="External"/><Relationship Id="rId2" Type="http://schemas.openxmlformats.org/officeDocument/2006/relationships/hyperlink" Target="https://www.gatesfound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sda.gov/" TargetMode="External"/><Relationship Id="rId4" Type="http://schemas.openxmlformats.org/officeDocument/2006/relationships/hyperlink" Target="http://www.ica-is.org.il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gov.il/NewsAndEvents/Pages/PubAppeal.aspx" TargetMode="External"/><Relationship Id="rId2" Type="http://schemas.openxmlformats.org/officeDocument/2006/relationships/hyperlink" Target="https://agriscience.co.il/kolotkorim_sec/KolotKorim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il/he/departments/ministry_of_science_and_technology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.gov.il/hebrew/tenders/pages/default.aspx" TargetMode="External"/><Relationship Id="rId2" Type="http://schemas.openxmlformats.org/officeDocument/2006/relationships/hyperlink" Target="https://www.gov.il/he/departments/general/most_intl_org_cos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kl.org.il/tenders/call-for-proposals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360484" y="570436"/>
            <a:ext cx="582050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e-IL" altLang="ko-KR" sz="5400" b="1" dirty="0" smtClean="0">
                <a:solidFill>
                  <a:schemeClr val="bg1"/>
                </a:solidFill>
                <a:cs typeface="Arial" pitchFamily="34" charset="0"/>
              </a:rPr>
              <a:t>גיוס מקורות מימון לטובת המחקר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D6C0C2BD-DB91-4E34-BDD2-766F6CD1DA83}"/>
              </a:ext>
            </a:extLst>
          </p:cNvPr>
          <p:cNvSpPr/>
          <p:nvPr/>
        </p:nvSpPr>
        <p:spPr>
          <a:xfrm>
            <a:off x="4064138" y="4520285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ounded Rectangle 27">
            <a:extLst>
              <a:ext uri="{FF2B5EF4-FFF2-40B4-BE49-F238E27FC236}">
                <a16:creationId xmlns:a16="http://schemas.microsoft.com/office/drawing/2014/main" id="{48B66535-43FB-4742-AE19-CB3842C8D2E4}"/>
              </a:ext>
            </a:extLst>
          </p:cNvPr>
          <p:cNvSpPr/>
          <p:nvPr/>
        </p:nvSpPr>
        <p:spPr>
          <a:xfrm>
            <a:off x="1831263" y="2997289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7CD529D7-E757-402C-BD91-0779774FEE4B}"/>
              </a:ext>
            </a:extLst>
          </p:cNvPr>
          <p:cNvSpPr/>
          <p:nvPr/>
        </p:nvSpPr>
        <p:spPr>
          <a:xfrm>
            <a:off x="4043578" y="2979427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70D3CA36-B74E-4A9F-81AC-86C064B4D228}"/>
              </a:ext>
            </a:extLst>
          </p:cNvPr>
          <p:cNvSpPr/>
          <p:nvPr/>
        </p:nvSpPr>
        <p:spPr>
          <a:xfrm>
            <a:off x="1824170" y="4550304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מלבן 3"/>
          <p:cNvSpPr/>
          <p:nvPr/>
        </p:nvSpPr>
        <p:spPr>
          <a:xfrm>
            <a:off x="1327638" y="5574323"/>
            <a:ext cx="3868616" cy="7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dirty="0" smtClean="0"/>
              <a:t>מחבר:  אליעזר הוכמן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055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286">
              <a:defRPr/>
            </a:pPr>
            <a:r>
              <a:rPr lang="he-IL" altLang="ko-KR" sz="4000" kern="0" dirty="0">
                <a:solidFill>
                  <a:srgbClr val="00B0F0"/>
                </a:solidFill>
                <a:latin typeface="Arial"/>
                <a:cs typeface="+mn-cs"/>
              </a:rPr>
              <a:t>היחידה לתקציבים </a:t>
            </a:r>
            <a:r>
              <a:rPr lang="he-IL" altLang="ko-KR" sz="4000" kern="0" dirty="0" smtClean="0">
                <a:solidFill>
                  <a:srgbClr val="00B0F0"/>
                </a:solidFill>
                <a:latin typeface="Arial"/>
                <a:cs typeface="+mn-cs"/>
              </a:rPr>
              <a:t>-</a:t>
            </a:r>
            <a:r>
              <a:rPr lang="he-IL" altLang="ko-KR" sz="4000" kern="0" dirty="0">
                <a:solidFill>
                  <a:srgbClr val="00B0F0"/>
                </a:solidFill>
                <a:latin typeface="Arial"/>
                <a:cs typeface="+mn-cs"/>
              </a:rPr>
              <a:t> </a:t>
            </a:r>
            <a:r>
              <a:rPr lang="he-IL" altLang="ko-KR" sz="4000" kern="0" dirty="0" smtClean="0">
                <a:solidFill>
                  <a:srgbClr val="00B0F0"/>
                </a:solidFill>
                <a:latin typeface="Arial"/>
                <a:cs typeface="+mn-cs"/>
              </a:rPr>
              <a:t>קרנות ציבוריות</a:t>
            </a:r>
            <a:r>
              <a:rPr lang="en-US" altLang="ko-KR" sz="4000" kern="0" dirty="0" smtClean="0">
                <a:solidFill>
                  <a:srgbClr val="00B0F0"/>
                </a:solidFill>
                <a:latin typeface="Arial"/>
                <a:cs typeface="+mn-cs"/>
              </a:rPr>
              <a:t/>
            </a:r>
            <a:br>
              <a:rPr lang="en-US" altLang="ko-KR" sz="4000" kern="0" dirty="0" smtClean="0">
                <a:solidFill>
                  <a:srgbClr val="00B0F0"/>
                </a:solidFill>
                <a:latin typeface="Arial"/>
                <a:cs typeface="+mn-cs"/>
              </a:rPr>
            </a:br>
            <a:r>
              <a:rPr lang="he-IL" altLang="ko-KR" sz="2400" kern="0" dirty="0" smtClean="0">
                <a:solidFill>
                  <a:srgbClr val="00B0F0"/>
                </a:solidFill>
                <a:latin typeface="Arial"/>
                <a:cs typeface="+mn-cs"/>
              </a:rPr>
              <a:t>(למעט מדען ראשי של משרד החקלאות ומועצות ייצור)</a:t>
            </a:r>
            <a:endParaRPr lang="ko-KR" altLang="en-US" sz="2400" kern="0" dirty="0">
              <a:solidFill>
                <a:srgbClr val="00B0F0"/>
              </a:solidFill>
              <a:latin typeface="Arial"/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sz="26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e-IL" sz="2600" dirty="0" smtClean="0">
                <a:solidFill>
                  <a:schemeClr val="bg2">
                    <a:lumMod val="25000"/>
                  </a:schemeClr>
                </a:solidFill>
              </a:rPr>
              <a:t>קולות קוראים מופצים על ידי מקורות המימון.</a:t>
            </a:r>
          </a:p>
          <a:p>
            <a:endParaRPr lang="he-IL" sz="26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e-IL" sz="2600" dirty="0">
                <a:solidFill>
                  <a:schemeClr val="bg2">
                    <a:lumMod val="25000"/>
                  </a:schemeClr>
                </a:solidFill>
              </a:rPr>
              <a:t>הממונה על היחידה לתכניות </a:t>
            </a:r>
            <a:r>
              <a:rPr lang="he-IL" sz="2600" dirty="0" smtClean="0">
                <a:solidFill>
                  <a:schemeClr val="bg2">
                    <a:lumMod val="25000"/>
                  </a:schemeClr>
                </a:solidFill>
              </a:rPr>
              <a:t>עבודה אתי בר-נתן שחר מפיצה את הקולות קוראים לכל חוקרי </a:t>
            </a:r>
            <a:r>
              <a:rPr lang="he-IL" sz="2600" dirty="0" err="1">
                <a:solidFill>
                  <a:schemeClr val="bg2">
                    <a:lumMod val="25000"/>
                  </a:schemeClr>
                </a:solidFill>
              </a:rPr>
              <a:t>המינהל</a:t>
            </a:r>
            <a:r>
              <a:rPr lang="he-IL" sz="2600" dirty="0">
                <a:solidFill>
                  <a:schemeClr val="bg2">
                    <a:lumMod val="25000"/>
                  </a:schemeClr>
                </a:solidFill>
              </a:rPr>
              <a:t> (למעט של האיחוד האירופי אשר מופץ ע"י הממונה על תקציבי מחקר במחלקת תקציבים אליעזר הוכמן).</a:t>
            </a:r>
          </a:p>
          <a:p>
            <a:endParaRPr lang="he-IL" sz="2600" dirty="0"/>
          </a:p>
          <a:p>
            <a:endParaRPr lang="he-IL" sz="2600" dirty="0" smtClean="0"/>
          </a:p>
        </p:txBody>
      </p:sp>
      <p:sp>
        <p:nvSpPr>
          <p:cNvPr id="5" name="מלבן 4"/>
          <p:cNvSpPr/>
          <p:nvPr/>
        </p:nvSpPr>
        <p:spPr>
          <a:xfrm>
            <a:off x="1779050" y="6311900"/>
            <a:ext cx="5240216" cy="369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100" dirty="0" smtClean="0">
                <a:solidFill>
                  <a:schemeClr val="tx1"/>
                </a:solidFill>
              </a:rPr>
              <a:t>כל האמור במצגת זו </a:t>
            </a:r>
            <a:r>
              <a:rPr lang="he-IL" sz="1100" dirty="0">
                <a:solidFill>
                  <a:schemeClr val="tx1"/>
                </a:solidFill>
              </a:rPr>
              <a:t>מתייחס לשני המינים וכתוב בלשון זכר מטעמי נוחות בלבד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7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286" rtl="0">
              <a:defRPr/>
            </a:pPr>
            <a:r>
              <a:rPr lang="he-IL" altLang="ko-KR" sz="4000" kern="0" dirty="0" smtClean="0">
                <a:solidFill>
                  <a:srgbClr val="00B0F0"/>
                </a:solidFill>
                <a:latin typeface="Arial"/>
                <a:cs typeface="+mn-cs"/>
              </a:rPr>
              <a:t>היחידה לתקציבים - קרנות ציבוריות</a:t>
            </a:r>
            <a:r>
              <a:rPr lang="en-US" altLang="ko-KR" sz="6600" kern="0" dirty="0">
                <a:solidFill>
                  <a:srgbClr val="00B0F0"/>
                </a:solidFill>
                <a:latin typeface="Arial"/>
              </a:rPr>
              <a:t/>
            </a:r>
            <a:br>
              <a:rPr lang="en-US" altLang="ko-KR" sz="6600" kern="0" dirty="0">
                <a:solidFill>
                  <a:srgbClr val="00B0F0"/>
                </a:solidFill>
                <a:latin typeface="Arial"/>
              </a:rPr>
            </a:br>
            <a:r>
              <a:rPr lang="he-IL" altLang="ko-KR" sz="2400" kern="0" dirty="0" smtClean="0">
                <a:solidFill>
                  <a:srgbClr val="00B0F0"/>
                </a:solidFill>
                <a:latin typeface="Arial"/>
                <a:cs typeface="+mn-cs"/>
              </a:rPr>
              <a:t>(למעט מדען ראשי של משרד החקלאות ומועצות ייצור)</a:t>
            </a:r>
            <a:endParaRPr lang="ko-KR" altLang="en-US" sz="2400" kern="0" dirty="0">
              <a:solidFill>
                <a:srgbClr val="00B0F0"/>
              </a:solidFill>
              <a:latin typeface="Arial"/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259622" y="1591283"/>
            <a:ext cx="9187962" cy="5032375"/>
          </a:xfrm>
        </p:spPr>
        <p:txBody>
          <a:bodyPr>
            <a:noAutofit/>
          </a:bodyPr>
          <a:lstStyle/>
          <a:p>
            <a:r>
              <a:rPr lang="he-IL" sz="2200" dirty="0">
                <a:solidFill>
                  <a:schemeClr val="bg2">
                    <a:lumMod val="25000"/>
                  </a:schemeClr>
                </a:solidFill>
              </a:rPr>
              <a:t>חוקר אשר החליט להגיש את ההצעה כיחיד או כקבוצה עם שותפי מחקר מחויב לשלוח אותה לאישור מדעי לידי סגן ר' </a:t>
            </a:r>
            <a:r>
              <a:rPr lang="he-IL" sz="2200" dirty="0" err="1">
                <a:solidFill>
                  <a:schemeClr val="bg2">
                    <a:lumMod val="25000"/>
                  </a:schemeClr>
                </a:solidFill>
              </a:rPr>
              <a:t>המינהל</a:t>
            </a:r>
            <a:r>
              <a:rPr lang="he-IL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e-IL" sz="2200" dirty="0" smtClean="0">
                <a:solidFill>
                  <a:schemeClr val="bg2">
                    <a:lumMod val="25000"/>
                  </a:schemeClr>
                </a:solidFill>
              </a:rPr>
              <a:t>ד"ר אורי ירמיהו (המנהל </a:t>
            </a:r>
            <a:r>
              <a:rPr lang="he-IL" sz="2200" dirty="0">
                <a:solidFill>
                  <a:schemeClr val="bg2">
                    <a:lumMod val="25000"/>
                  </a:schemeClr>
                </a:solidFill>
              </a:rPr>
              <a:t>המדעי) ולאישור תקציבי לידי הממונה על תקציבי מחקר במחלקת תקציבים אליעזר הוכמן, עד 7 ימים לפני מועד ההגשה .</a:t>
            </a:r>
          </a:p>
          <a:p>
            <a:pPr marL="0" indent="0">
              <a:buNone/>
            </a:pPr>
            <a:endParaRPr lang="he-IL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e-IL" sz="2200" b="1" u="sng" dirty="0" smtClean="0">
                <a:solidFill>
                  <a:schemeClr val="bg2">
                    <a:lumMod val="25000"/>
                  </a:schemeClr>
                </a:solidFill>
              </a:rPr>
              <a:t>לייעוץ מקצועי בהגשת מחקרים בינלאומיים, </a:t>
            </a:r>
            <a:r>
              <a:rPr lang="en-US" sz="2200" b="1" u="sng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200" b="1" u="sng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he-IL" sz="2200" b="1" u="sng" dirty="0" smtClean="0">
                <a:solidFill>
                  <a:schemeClr val="bg2">
                    <a:lumMod val="25000"/>
                  </a:schemeClr>
                </a:solidFill>
              </a:rPr>
              <a:t>יש לפנות לאילה </a:t>
            </a:r>
            <a:r>
              <a:rPr lang="he-IL" sz="2200" b="1" u="sng" dirty="0" err="1" smtClean="0">
                <a:solidFill>
                  <a:schemeClr val="bg2">
                    <a:lumMod val="25000"/>
                  </a:schemeClr>
                </a:solidFill>
              </a:rPr>
              <a:t>קרניול</a:t>
            </a:r>
            <a:r>
              <a:rPr lang="he-IL" sz="2200" b="1" u="sng" dirty="0" smtClean="0">
                <a:solidFill>
                  <a:schemeClr val="bg2">
                    <a:lumMod val="25000"/>
                  </a:schemeClr>
                </a:solidFill>
              </a:rPr>
              <a:t> 054-4726722 ובמייל </a:t>
            </a:r>
            <a:r>
              <a:rPr lang="en-US" sz="2200" b="1" u="sng" dirty="0" smtClean="0">
                <a:solidFill>
                  <a:schemeClr val="bg2">
                    <a:lumMod val="25000"/>
                  </a:schemeClr>
                </a:solidFill>
              </a:rPr>
              <a:t>.ayalakarniol@gmail.com</a:t>
            </a:r>
            <a:endParaRPr lang="he-IL" sz="2200" b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he-IL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e-IL" sz="2200" dirty="0" smtClean="0">
                <a:solidFill>
                  <a:schemeClr val="bg2">
                    <a:lumMod val="25000"/>
                  </a:schemeClr>
                </a:solidFill>
              </a:rPr>
              <a:t>לכל </a:t>
            </a:r>
            <a:r>
              <a:rPr lang="he-IL" sz="2200" dirty="0">
                <a:solidFill>
                  <a:schemeClr val="bg2">
                    <a:lumMod val="25000"/>
                  </a:schemeClr>
                </a:solidFill>
              </a:rPr>
              <a:t>מקור מימון יש נהלים שונים ולכן יש להקפיד על קריאת הנהלים בטרם בניית הצעת התקציב</a:t>
            </a:r>
            <a:r>
              <a:rPr lang="he-IL" sz="22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endParaRPr lang="he-IL" sz="22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e-IL" sz="2200" b="1" u="sng" dirty="0" smtClean="0">
                <a:solidFill>
                  <a:schemeClr val="bg2">
                    <a:lumMod val="25000"/>
                  </a:schemeClr>
                </a:solidFill>
              </a:rPr>
              <a:t>הערה: </a:t>
            </a:r>
            <a:r>
              <a:rPr lang="he-IL" sz="2200" dirty="0">
                <a:solidFill>
                  <a:schemeClr val="bg2">
                    <a:lumMod val="25000"/>
                  </a:schemeClr>
                </a:solidFill>
              </a:rPr>
              <a:t>כל </a:t>
            </a:r>
            <a:r>
              <a:rPr lang="he-IL" sz="2200" dirty="0" smtClean="0">
                <a:solidFill>
                  <a:schemeClr val="bg2">
                    <a:lumMod val="25000"/>
                  </a:schemeClr>
                </a:solidFill>
              </a:rPr>
              <a:t>הגשת הצעת </a:t>
            </a:r>
            <a:r>
              <a:rPr lang="he-IL" sz="2200" dirty="0">
                <a:solidFill>
                  <a:schemeClr val="bg2">
                    <a:lumMod val="25000"/>
                  </a:schemeClr>
                </a:solidFill>
              </a:rPr>
              <a:t>מחקר לאיחוד האירופי מחייבת בניית </a:t>
            </a:r>
            <a:r>
              <a:rPr lang="he-IL" sz="2200" dirty="0" smtClean="0">
                <a:solidFill>
                  <a:schemeClr val="bg2">
                    <a:lumMod val="25000"/>
                  </a:schemeClr>
                </a:solidFill>
              </a:rPr>
              <a:t>תקציב </a:t>
            </a:r>
            <a:r>
              <a:rPr lang="he-IL" sz="2200" dirty="0">
                <a:solidFill>
                  <a:schemeClr val="bg2">
                    <a:lumMod val="25000"/>
                  </a:schemeClr>
                </a:solidFill>
              </a:rPr>
              <a:t>עם מנהל אגף תקציבים </a:t>
            </a:r>
            <a:r>
              <a:rPr lang="he-IL" sz="2200" dirty="0" smtClean="0">
                <a:solidFill>
                  <a:schemeClr val="bg2">
                    <a:lumMod val="25000"/>
                  </a:schemeClr>
                </a:solidFill>
              </a:rPr>
              <a:t>ותכניות עבודה אבישי </a:t>
            </a:r>
            <a:r>
              <a:rPr lang="he-IL" sz="2200" dirty="0">
                <a:solidFill>
                  <a:schemeClr val="bg2">
                    <a:lumMod val="25000"/>
                  </a:schemeClr>
                </a:solidFill>
              </a:rPr>
              <a:t>רוטנברג וממונה תקציבי מחקר אליעזר </a:t>
            </a:r>
            <a:r>
              <a:rPr lang="he-IL" sz="2200" dirty="0" smtClean="0">
                <a:solidFill>
                  <a:schemeClr val="bg2">
                    <a:lumMod val="25000"/>
                  </a:schemeClr>
                </a:solidFill>
              </a:rPr>
              <a:t>הוכמן.</a:t>
            </a:r>
            <a:endParaRPr lang="en-US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759321" y="6339254"/>
            <a:ext cx="5240216" cy="369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100" dirty="0" smtClean="0">
                <a:solidFill>
                  <a:schemeClr val="tx1"/>
                </a:solidFill>
              </a:rPr>
              <a:t>כל האמור במצגת זו </a:t>
            </a:r>
            <a:r>
              <a:rPr lang="he-IL" sz="1100" dirty="0">
                <a:solidFill>
                  <a:schemeClr val="tx1"/>
                </a:solidFill>
              </a:rPr>
              <a:t>מתייחס לשני המינים וכתוב בלשון זכר מטעמי נוחות בלבד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4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286" rtl="0">
              <a:defRPr/>
            </a:pPr>
            <a:r>
              <a:rPr lang="he-IL" altLang="ko-KR" sz="4000" kern="0" dirty="0">
                <a:solidFill>
                  <a:srgbClr val="00B0F0"/>
                </a:solidFill>
                <a:latin typeface="Arial"/>
                <a:cs typeface="+mn-cs"/>
              </a:rPr>
              <a:t>היחידה לתקציבים - קרנות ציבוריות</a:t>
            </a:r>
            <a:r>
              <a:rPr lang="en-US" altLang="ko-KR" sz="6600" kern="0" dirty="0">
                <a:solidFill>
                  <a:srgbClr val="00B0F0"/>
                </a:solidFill>
                <a:latin typeface="Arial"/>
              </a:rPr>
              <a:t/>
            </a:r>
            <a:br>
              <a:rPr lang="en-US" altLang="ko-KR" sz="6600" kern="0" dirty="0">
                <a:solidFill>
                  <a:srgbClr val="00B0F0"/>
                </a:solidFill>
                <a:latin typeface="Arial"/>
              </a:rPr>
            </a:br>
            <a:r>
              <a:rPr lang="he-IL" altLang="ko-KR" sz="2400" kern="0" dirty="0">
                <a:solidFill>
                  <a:srgbClr val="00B0F0"/>
                </a:solidFill>
                <a:latin typeface="Arial"/>
                <a:cs typeface="+mn-cs"/>
              </a:rPr>
              <a:t>(למעט </a:t>
            </a:r>
            <a:r>
              <a:rPr lang="he-IL" altLang="ko-KR" sz="2400" kern="0" dirty="0" smtClean="0">
                <a:solidFill>
                  <a:srgbClr val="00B0F0"/>
                </a:solidFill>
                <a:latin typeface="Arial"/>
                <a:cs typeface="+mn-cs"/>
              </a:rPr>
              <a:t>מדען </a:t>
            </a:r>
            <a:r>
              <a:rPr lang="he-IL" altLang="ko-KR" sz="2400" kern="0" dirty="0">
                <a:solidFill>
                  <a:srgbClr val="00B0F0"/>
                </a:solidFill>
                <a:latin typeface="Arial"/>
                <a:cs typeface="+mn-cs"/>
              </a:rPr>
              <a:t>ראשי של </a:t>
            </a:r>
            <a:r>
              <a:rPr lang="he-IL" altLang="ko-KR" sz="2400" kern="0" dirty="0" smtClean="0">
                <a:solidFill>
                  <a:srgbClr val="00B0F0"/>
                </a:solidFill>
                <a:latin typeface="Arial"/>
                <a:cs typeface="+mn-cs"/>
              </a:rPr>
              <a:t>משרד </a:t>
            </a:r>
            <a:r>
              <a:rPr lang="he-IL" altLang="ko-KR" sz="2400" kern="0" dirty="0">
                <a:solidFill>
                  <a:srgbClr val="00B0F0"/>
                </a:solidFill>
                <a:latin typeface="Arial"/>
                <a:cs typeface="+mn-cs"/>
              </a:rPr>
              <a:t>החקלאות ומועצות ייצור)</a:t>
            </a:r>
            <a:endParaRPr lang="ko-KR" altLang="en-US" sz="2400" kern="0" dirty="0">
              <a:solidFill>
                <a:srgbClr val="00B0F0"/>
              </a:solidFill>
              <a:latin typeface="Arial"/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365132" y="1825625"/>
            <a:ext cx="8988668" cy="4466118"/>
          </a:xfrm>
        </p:spPr>
        <p:txBody>
          <a:bodyPr>
            <a:normAutofit fontScale="92500" lnSpcReduction="10000"/>
          </a:bodyPr>
          <a:lstStyle/>
          <a:p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בשלב זה על החוקר להזין במערכת דפי השער את כל פרטי ההצעה כגון: שם המחקר, צוות המחקר, מקור המימון ותקציב מבוקש </a:t>
            </a:r>
            <a:r>
              <a:rPr lang="he-IL" dirty="0" err="1" smtClean="0">
                <a:solidFill>
                  <a:schemeClr val="bg2">
                    <a:lumMod val="25000"/>
                  </a:schemeClr>
                </a:solidFill>
              </a:rPr>
              <a:t>וכו</a:t>
            </a:r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'.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במידה וישנה בעיה בהזנה יש לפנות למרכזת המחקר במכון</a:t>
            </a:r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he-IL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לאחר </a:t>
            </a:r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קבלת האישורים </a:t>
            </a:r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והזנת הנתונים במערכת דפי השער, החוקר</a:t>
            </a:r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/ </a:t>
            </a:r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הממונה על תכניות </a:t>
            </a:r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עבודה מגישים את ההצעה וממתינים להודעת </a:t>
            </a:r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זכייה.</a:t>
            </a:r>
          </a:p>
          <a:p>
            <a:endParaRPr lang="he-IL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לאחר </a:t>
            </a:r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קבלת הודעת זכייה ייחתם </a:t>
            </a:r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הסכם בין מקור המימון לבין </a:t>
            </a:r>
            <a:r>
              <a:rPr lang="he-IL" dirty="0" err="1">
                <a:solidFill>
                  <a:schemeClr val="bg2">
                    <a:lumMod val="25000"/>
                  </a:schemeClr>
                </a:solidFill>
              </a:rPr>
              <a:t>מינהל</a:t>
            </a:r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 המחקר החקלאי.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(במסגרת החתימה מבוצעת בדיקה משפטית וחתימת </a:t>
            </a:r>
            <a:r>
              <a:rPr lang="he-IL" dirty="0" err="1">
                <a:solidFill>
                  <a:schemeClr val="bg2">
                    <a:lumMod val="25000"/>
                  </a:schemeClr>
                </a:solidFill>
              </a:rPr>
              <a:t>מורשי</a:t>
            </a:r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 חתימה).</a:t>
            </a:r>
          </a:p>
          <a:p>
            <a:endParaRPr lang="he-IL" dirty="0"/>
          </a:p>
          <a:p>
            <a:endParaRPr lang="en-US" dirty="0"/>
          </a:p>
        </p:txBody>
      </p:sp>
      <p:sp>
        <p:nvSpPr>
          <p:cNvPr id="4" name="מלבן 3"/>
          <p:cNvSpPr/>
          <p:nvPr/>
        </p:nvSpPr>
        <p:spPr>
          <a:xfrm>
            <a:off x="1820866" y="6311900"/>
            <a:ext cx="5240216" cy="369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100" dirty="0" smtClean="0">
                <a:solidFill>
                  <a:schemeClr val="tx1"/>
                </a:solidFill>
              </a:rPr>
              <a:t>כל האמור במצגת זו </a:t>
            </a:r>
            <a:r>
              <a:rPr lang="he-IL" sz="1100" dirty="0">
                <a:solidFill>
                  <a:schemeClr val="tx1"/>
                </a:solidFill>
              </a:rPr>
              <a:t>מתייחס לשני המינים וכתוב בלשון זכר מטעמי נוחות בלבד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8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35469" y="365125"/>
            <a:ext cx="9029700" cy="1191113"/>
          </a:xfrm>
        </p:spPr>
        <p:txBody>
          <a:bodyPr>
            <a:noAutofit/>
          </a:bodyPr>
          <a:lstStyle/>
          <a:p>
            <a:pPr algn="ctr" defTabSz="914286" rtl="0">
              <a:defRPr/>
            </a:pPr>
            <a:r>
              <a:rPr lang="he-IL" altLang="ko-KR" sz="4000" kern="0" dirty="0">
                <a:solidFill>
                  <a:srgbClr val="00B0F0"/>
                </a:solidFill>
                <a:latin typeface="Arial"/>
                <a:cs typeface="+mn-cs"/>
              </a:rPr>
              <a:t>היחידה לתקציבים - קרנות ציבוריות</a:t>
            </a:r>
            <a:r>
              <a:rPr lang="en-US" altLang="ko-KR" sz="6600" kern="0" dirty="0">
                <a:solidFill>
                  <a:srgbClr val="00B0F0"/>
                </a:solidFill>
                <a:latin typeface="Arial"/>
                <a:cs typeface="+mn-cs"/>
              </a:rPr>
              <a:t/>
            </a:r>
            <a:br>
              <a:rPr lang="en-US" altLang="ko-KR" sz="6600" kern="0" dirty="0">
                <a:solidFill>
                  <a:srgbClr val="00B0F0"/>
                </a:solidFill>
                <a:latin typeface="Arial"/>
                <a:cs typeface="+mn-cs"/>
              </a:rPr>
            </a:br>
            <a:r>
              <a:rPr lang="he-IL" altLang="ko-KR" sz="2400" kern="0" dirty="0">
                <a:solidFill>
                  <a:srgbClr val="00B0F0"/>
                </a:solidFill>
                <a:latin typeface="Arial"/>
                <a:cs typeface="+mn-cs"/>
              </a:rPr>
              <a:t>(למעט </a:t>
            </a:r>
            <a:r>
              <a:rPr lang="he-IL" altLang="ko-KR" sz="2400" kern="0" dirty="0" smtClean="0">
                <a:solidFill>
                  <a:srgbClr val="00B0F0"/>
                </a:solidFill>
                <a:latin typeface="Arial"/>
                <a:cs typeface="+mn-cs"/>
              </a:rPr>
              <a:t>מדען </a:t>
            </a:r>
            <a:r>
              <a:rPr lang="he-IL" altLang="ko-KR" sz="2400" kern="0" dirty="0">
                <a:solidFill>
                  <a:srgbClr val="00B0F0"/>
                </a:solidFill>
                <a:latin typeface="Arial"/>
                <a:cs typeface="+mn-cs"/>
              </a:rPr>
              <a:t>ראשי של </a:t>
            </a:r>
            <a:r>
              <a:rPr lang="he-IL" altLang="ko-KR" sz="2400" kern="0" dirty="0" smtClean="0">
                <a:solidFill>
                  <a:srgbClr val="00B0F0"/>
                </a:solidFill>
                <a:latin typeface="Arial"/>
                <a:cs typeface="+mn-cs"/>
              </a:rPr>
              <a:t>משרד </a:t>
            </a:r>
            <a:r>
              <a:rPr lang="he-IL" altLang="ko-KR" sz="2400" kern="0" dirty="0">
                <a:solidFill>
                  <a:srgbClr val="00B0F0"/>
                </a:solidFill>
                <a:latin typeface="Arial"/>
                <a:cs typeface="+mn-cs"/>
              </a:rPr>
              <a:t>החקלאות ומועצות ייצור)</a:t>
            </a:r>
            <a:endParaRPr lang="ko-KR" altLang="en-US" sz="2000" kern="0" dirty="0">
              <a:solidFill>
                <a:srgbClr val="00B0F0"/>
              </a:solidFill>
              <a:latin typeface="Arial"/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866292" y="1556238"/>
            <a:ext cx="8487508" cy="4603141"/>
          </a:xfrm>
        </p:spPr>
        <p:txBody>
          <a:bodyPr>
            <a:normAutofit/>
          </a:bodyPr>
          <a:lstStyle/>
          <a:p>
            <a:endParaRPr lang="he-IL" sz="2600" dirty="0" smtClean="0"/>
          </a:p>
          <a:p>
            <a:r>
              <a:rPr lang="he-IL" sz="2600" dirty="0" smtClean="0">
                <a:solidFill>
                  <a:schemeClr val="bg2">
                    <a:lumMod val="25000"/>
                  </a:schemeClr>
                </a:solidFill>
              </a:rPr>
              <a:t>תקציב מאושר </a:t>
            </a:r>
            <a:r>
              <a:rPr lang="he-IL" sz="2600" dirty="0">
                <a:solidFill>
                  <a:schemeClr val="bg2">
                    <a:lumMod val="25000"/>
                  </a:schemeClr>
                </a:solidFill>
              </a:rPr>
              <a:t>נפתח לחוקר </a:t>
            </a:r>
            <a:r>
              <a:rPr lang="he-IL" sz="2600" dirty="0" smtClean="0">
                <a:solidFill>
                  <a:schemeClr val="bg2">
                    <a:lumMod val="25000"/>
                  </a:schemeClr>
                </a:solidFill>
              </a:rPr>
              <a:t>בדף השער לטובת </a:t>
            </a:r>
            <a:r>
              <a:rPr lang="he-IL" sz="2600" dirty="0">
                <a:solidFill>
                  <a:schemeClr val="bg2">
                    <a:lumMod val="25000"/>
                  </a:schemeClr>
                </a:solidFill>
              </a:rPr>
              <a:t>ביצוע המחקר על ידי </a:t>
            </a:r>
            <a:r>
              <a:rPr lang="he-IL" sz="2600" dirty="0" smtClean="0">
                <a:solidFill>
                  <a:schemeClr val="bg2">
                    <a:lumMod val="25000"/>
                  </a:schemeClr>
                </a:solidFill>
              </a:rPr>
              <a:t>הממונה על </a:t>
            </a:r>
            <a:r>
              <a:rPr lang="he-IL" sz="2600" dirty="0">
                <a:solidFill>
                  <a:schemeClr val="bg2">
                    <a:lumMod val="25000"/>
                  </a:schemeClr>
                </a:solidFill>
              </a:rPr>
              <a:t>תקציבי מחקר במחלקת תקציבים</a:t>
            </a:r>
            <a:r>
              <a:rPr lang="he-IL" sz="26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endParaRPr lang="he-IL" sz="2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e-IL" sz="2600" dirty="0" smtClean="0">
                <a:solidFill>
                  <a:schemeClr val="bg2">
                    <a:lumMod val="25000"/>
                  </a:schemeClr>
                </a:solidFill>
              </a:rPr>
              <a:t>במידה וישנם שותפים ממוסדות אחרים, ייחתם תת הסכם אשר מסדיר את </a:t>
            </a:r>
            <a:r>
              <a:rPr lang="he-IL" sz="2600" dirty="0">
                <a:solidFill>
                  <a:schemeClr val="bg2">
                    <a:lumMod val="25000"/>
                  </a:schemeClr>
                </a:solidFill>
              </a:rPr>
              <a:t>העברת חלקו </a:t>
            </a:r>
            <a:r>
              <a:rPr lang="he-IL" sz="2600" dirty="0" smtClean="0">
                <a:solidFill>
                  <a:schemeClr val="bg2">
                    <a:lumMod val="25000"/>
                  </a:schemeClr>
                </a:solidFill>
              </a:rPr>
              <a:t>של השותף במענק וזאת על פי החלוקה אשר מצוינת בהסכם או בדף השער (במקרה שהחלוקה אינה מפורטת בהסכם).</a:t>
            </a:r>
          </a:p>
        </p:txBody>
      </p:sp>
      <p:sp>
        <p:nvSpPr>
          <p:cNvPr id="4" name="מלבן 3"/>
          <p:cNvSpPr/>
          <p:nvPr/>
        </p:nvSpPr>
        <p:spPr>
          <a:xfrm>
            <a:off x="1735362" y="6159379"/>
            <a:ext cx="5240216" cy="369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100" dirty="0" smtClean="0">
                <a:solidFill>
                  <a:schemeClr val="tx1"/>
                </a:solidFill>
              </a:rPr>
              <a:t>כל האמור במצגת זו </a:t>
            </a:r>
            <a:r>
              <a:rPr lang="he-IL" sz="1100" dirty="0">
                <a:solidFill>
                  <a:schemeClr val="tx1"/>
                </a:solidFill>
              </a:rPr>
              <a:t>מתייחס לשני המינים וכתוב בלשון זכר מטעמי נוחות בלבד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8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286" rtl="0">
              <a:defRPr/>
            </a:pPr>
            <a:r>
              <a:rPr lang="he-IL" altLang="ko-KR" sz="4000" kern="0" dirty="0">
                <a:solidFill>
                  <a:srgbClr val="00B0F0"/>
                </a:solidFill>
                <a:latin typeface="Arial"/>
                <a:cs typeface="+mn-cs"/>
              </a:rPr>
              <a:t>היחידה לתקציבים - קרנות ציבוריות</a:t>
            </a:r>
            <a:r>
              <a:rPr lang="en-US" altLang="ko-KR" sz="6600" kern="0" dirty="0">
                <a:solidFill>
                  <a:srgbClr val="00B0F0"/>
                </a:solidFill>
                <a:latin typeface="Arial"/>
              </a:rPr>
              <a:t/>
            </a:r>
            <a:br>
              <a:rPr lang="en-US" altLang="ko-KR" sz="6600" kern="0" dirty="0">
                <a:solidFill>
                  <a:srgbClr val="00B0F0"/>
                </a:solidFill>
                <a:latin typeface="Arial"/>
              </a:rPr>
            </a:br>
            <a:r>
              <a:rPr lang="he-IL" altLang="ko-KR" sz="2400" kern="0" dirty="0">
                <a:solidFill>
                  <a:srgbClr val="00B0F0"/>
                </a:solidFill>
                <a:latin typeface="Arial"/>
                <a:cs typeface="+mn-cs"/>
              </a:rPr>
              <a:t>(למעט </a:t>
            </a:r>
            <a:r>
              <a:rPr lang="he-IL" altLang="ko-KR" sz="2400" kern="0" dirty="0" smtClean="0">
                <a:solidFill>
                  <a:srgbClr val="00B0F0"/>
                </a:solidFill>
                <a:latin typeface="Arial"/>
                <a:cs typeface="+mn-cs"/>
              </a:rPr>
              <a:t>מדען </a:t>
            </a:r>
            <a:r>
              <a:rPr lang="he-IL" altLang="ko-KR" sz="2400" kern="0" dirty="0">
                <a:solidFill>
                  <a:srgbClr val="00B0F0"/>
                </a:solidFill>
                <a:latin typeface="Arial"/>
                <a:cs typeface="+mn-cs"/>
              </a:rPr>
              <a:t>ראשי של </a:t>
            </a:r>
            <a:r>
              <a:rPr lang="he-IL" altLang="ko-KR" sz="2400" kern="0" dirty="0" smtClean="0">
                <a:solidFill>
                  <a:srgbClr val="00B0F0"/>
                </a:solidFill>
                <a:latin typeface="Arial"/>
                <a:cs typeface="+mn-cs"/>
              </a:rPr>
              <a:t>משרד </a:t>
            </a:r>
            <a:r>
              <a:rPr lang="he-IL" altLang="ko-KR" sz="2400" kern="0" dirty="0">
                <a:solidFill>
                  <a:srgbClr val="00B0F0"/>
                </a:solidFill>
                <a:latin typeface="Arial"/>
                <a:cs typeface="+mn-cs"/>
              </a:rPr>
              <a:t>החקלאות ומועצות ייצור)</a:t>
            </a:r>
            <a:endParaRPr lang="ko-KR" altLang="en-US" kern="0" dirty="0">
              <a:solidFill>
                <a:srgbClr val="00B0F0"/>
              </a:solidFill>
              <a:latin typeface="Arial"/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במהלך תקופת המחקר, על </a:t>
            </a:r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החוקר </a:t>
            </a:r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למסור </a:t>
            </a:r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לידי מקור המימון את תוצרי המחקר </a:t>
            </a:r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המכונים </a:t>
            </a:r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"דו"ח מדעי</a:t>
            </a:r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" על פי אבני הדרך המצוינות בהסכם.</a:t>
            </a:r>
            <a:endParaRPr lang="he-IL" dirty="0">
              <a:solidFill>
                <a:schemeClr val="bg2">
                  <a:lumMod val="25000"/>
                </a:schemeClr>
              </a:solidFill>
            </a:endParaRPr>
          </a:p>
          <a:p>
            <a:endParaRPr lang="he-IL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מנהלת החשבונות במחלקת </a:t>
            </a:r>
            <a:r>
              <a:rPr lang="he-IL" dirty="0" err="1">
                <a:solidFill>
                  <a:schemeClr val="bg2">
                    <a:lumMod val="25000"/>
                  </a:schemeClr>
                </a:solidFill>
              </a:rPr>
              <a:t>החשבות</a:t>
            </a:r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אחראית על הגשת דו"ח </a:t>
            </a:r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כספי למקור המימון על פי אבני הדרך </a:t>
            </a:r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המצוינות </a:t>
            </a:r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בהסכם.</a:t>
            </a:r>
          </a:p>
          <a:p>
            <a:endParaRPr lang="en-US" dirty="0"/>
          </a:p>
        </p:txBody>
      </p:sp>
      <p:sp>
        <p:nvSpPr>
          <p:cNvPr id="11" name="מלבן 10"/>
          <p:cNvSpPr/>
          <p:nvPr/>
        </p:nvSpPr>
        <p:spPr>
          <a:xfrm>
            <a:off x="1811515" y="6484694"/>
            <a:ext cx="5240216" cy="369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100" dirty="0" smtClean="0">
                <a:solidFill>
                  <a:schemeClr val="tx1"/>
                </a:solidFill>
              </a:rPr>
              <a:t>כל האמור במצגת זו </a:t>
            </a:r>
            <a:r>
              <a:rPr lang="he-IL" sz="1100" dirty="0">
                <a:solidFill>
                  <a:schemeClr val="tx1"/>
                </a:solidFill>
              </a:rPr>
              <a:t>מתייחס לשני המינים וכתוב בלשון זכר מטעמי נוחות בלבד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3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94792" y="365126"/>
            <a:ext cx="9144000" cy="878620"/>
          </a:xfrm>
        </p:spPr>
        <p:txBody>
          <a:bodyPr>
            <a:normAutofit/>
          </a:bodyPr>
          <a:lstStyle/>
          <a:p>
            <a:pPr algn="ctr" defTabSz="914286"/>
            <a:r>
              <a:rPr lang="he-IL" altLang="ko-KR" kern="0" dirty="0">
                <a:solidFill>
                  <a:srgbClr val="7030A0"/>
                </a:solidFill>
                <a:latin typeface="Arial"/>
                <a:cs typeface="+mn-cs"/>
              </a:rPr>
              <a:t>יחידת קידום </a:t>
            </a:r>
            <a:r>
              <a:rPr lang="he-IL" altLang="ko-KR" kern="0" dirty="0" smtClean="0">
                <a:solidFill>
                  <a:srgbClr val="7030A0"/>
                </a:solidFill>
                <a:latin typeface="Arial"/>
                <a:cs typeface="+mn-cs"/>
              </a:rPr>
              <a:t>- תכניות </a:t>
            </a:r>
            <a:r>
              <a:rPr lang="he-IL" altLang="ko-KR" kern="0" dirty="0">
                <a:solidFill>
                  <a:srgbClr val="7030A0"/>
                </a:solidFill>
                <a:latin typeface="Arial"/>
                <a:cs typeface="+mn-cs"/>
              </a:rPr>
              <a:t>עסקיות  </a:t>
            </a:r>
            <a:endParaRPr lang="en-US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716823" y="1380393"/>
            <a:ext cx="9267092" cy="4510453"/>
          </a:xfrm>
        </p:spPr>
        <p:txBody>
          <a:bodyPr>
            <a:normAutofit fontScale="92500" lnSpcReduction="10000"/>
          </a:bodyPr>
          <a:lstStyle/>
          <a:p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להתקשרויות עם גורמים עסקיים או חברות מסחריות המעוניינים לממן מחקרים, יש ליצור קשר עם:</a:t>
            </a:r>
          </a:p>
          <a:p>
            <a:pPr marL="0" indent="0">
              <a:buNone/>
            </a:pPr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מנהלת פיתוח עסקי בתחום מדעי הצמח - גב' אולגה </a:t>
            </a:r>
            <a:r>
              <a:rPr lang="he-IL" dirty="0" err="1" smtClean="0">
                <a:solidFill>
                  <a:schemeClr val="bg2">
                    <a:lumMod val="25000"/>
                  </a:schemeClr>
                </a:solidFill>
              </a:rPr>
              <a:t>טרנופולסקי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he-IL" sz="2100" dirty="0">
                <a:solidFill>
                  <a:schemeClr val="bg2">
                    <a:lumMod val="25000"/>
                  </a:schemeClr>
                </a:solidFill>
              </a:rPr>
              <a:t>טלפון: 03-9683263 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</a:rPr>
              <a:t>Email: 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hlinkClick r:id="rId2"/>
              </a:rPr>
              <a:t>olgat@volcani.agri.gov.il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he-IL" sz="21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מנהל פיתוח עסקי בתחומים הגנה על הצומח וטכנולוגיות של מזון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, מדעי הקרקע המים והסביבה - שמר טופר.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he-IL" sz="2100" dirty="0">
                <a:solidFill>
                  <a:schemeClr val="bg2">
                    <a:lumMod val="25000"/>
                  </a:schemeClr>
                </a:solidFill>
              </a:rPr>
              <a:t>טלפון: 03-9683289 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</a:rPr>
              <a:t>Email: 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hlinkClick r:id="rId3"/>
              </a:rPr>
              <a:t>shemer@volcani.agri.gov.il</a:t>
            </a:r>
            <a:endParaRPr lang="he-IL" sz="21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מנהל פיתוח עסקי </a:t>
            </a:r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בתחומי </a:t>
            </a:r>
            <a:r>
              <a:rPr lang="he-IL" dirty="0" err="1" smtClean="0">
                <a:solidFill>
                  <a:schemeClr val="bg2">
                    <a:lumMod val="25000"/>
                  </a:schemeClr>
                </a:solidFill>
              </a:rPr>
              <a:t>פארמה</a:t>
            </a:r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, הנדסה חקלאית, חקר </a:t>
            </a:r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בעלי </a:t>
            </a:r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חיים - עופר גול.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he-IL" sz="2100" dirty="0">
                <a:solidFill>
                  <a:schemeClr val="bg2">
                    <a:lumMod val="25000"/>
                  </a:schemeClr>
                </a:solidFill>
              </a:rPr>
              <a:t>טלפון: 03-9683230 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</a:rPr>
              <a:t>Email:   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hlinkClick r:id="rId4"/>
              </a:rPr>
              <a:t>ofergol@volcani.agri.gov.il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he-IL" sz="21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מנהלת פיתוח עסקי וקרנות ציבוריות </a:t>
            </a:r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במחקרים </a:t>
            </a:r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אשר ממומנים על ידי הרשות לחדשנות וניצן של המדען ראשי </a:t>
            </a:r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חקלאות – גב' קטי </a:t>
            </a:r>
            <a:r>
              <a:rPr lang="he-IL" dirty="0" err="1" smtClean="0">
                <a:solidFill>
                  <a:schemeClr val="bg2">
                    <a:lumMod val="25000"/>
                  </a:schemeClr>
                </a:solidFill>
              </a:rPr>
              <a:t>בניש</a:t>
            </a:r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he-IL" sz="2100" dirty="0">
                <a:solidFill>
                  <a:schemeClr val="bg2">
                    <a:lumMod val="25000"/>
                  </a:schemeClr>
                </a:solidFill>
              </a:rPr>
              <a:t>טלפון: 03-9680206 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</a:rPr>
              <a:t>Email:  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hlinkClick r:id="rId5"/>
              </a:rPr>
              <a:t>kathi@volcani.agri.gov.il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he-IL" dirty="0" smtClean="0"/>
          </a:p>
          <a:p>
            <a:endParaRPr lang="he-IL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מלבן 3"/>
          <p:cNvSpPr/>
          <p:nvPr/>
        </p:nvSpPr>
        <p:spPr>
          <a:xfrm>
            <a:off x="1814493" y="6370394"/>
            <a:ext cx="5240216" cy="369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100" dirty="0" smtClean="0">
                <a:solidFill>
                  <a:schemeClr val="tx1"/>
                </a:solidFill>
              </a:rPr>
              <a:t>כל האמור במצגת זו </a:t>
            </a:r>
            <a:r>
              <a:rPr lang="he-IL" sz="1100" dirty="0">
                <a:solidFill>
                  <a:schemeClr val="tx1"/>
                </a:solidFill>
              </a:rPr>
              <a:t>מתייחס לשני המינים וכתוב בלשון זכר מטעמי נוחות בלבד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0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altLang="ko-KR" kern="0" dirty="0">
                <a:solidFill>
                  <a:srgbClr val="7030A0"/>
                </a:solidFill>
                <a:latin typeface="Arial"/>
              </a:rPr>
              <a:t>יחידת קידום - תכניות עסקיות</a:t>
            </a:r>
            <a:r>
              <a:rPr lang="he-IL" altLang="ko-KR" kern="0" dirty="0">
                <a:solidFill>
                  <a:srgbClr val="FFC000"/>
                </a:solidFill>
                <a:latin typeface="Arial"/>
              </a:rPr>
              <a:t>  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על החוקר להזין במערכת דפי השער את כל פרטי ההצעה כגון: שם המחקר, צוות המחקר, מקור המימון והתקציב המבוקש (בהתאם להנחיות שקיבל מגב' מונה כהן כלכלנית בקידום).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במידה וישנה בעיה בהזנה יש לפנות למרכזת המחקר במכון.</a:t>
            </a:r>
          </a:p>
          <a:p>
            <a:endParaRPr lang="he-IL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רק לאחר קבלת </a:t>
            </a:r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הסכם </a:t>
            </a:r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חתום ודף </a:t>
            </a:r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שער מבוקש, </a:t>
            </a:r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ייפתח לחוקר תקציב מאושר בדף השער לטובת ביצוע המחקר על ידי הממונה על תקציבי מחקר במחלקת תקציבים.</a:t>
            </a:r>
          </a:p>
          <a:p>
            <a:endParaRPr lang="he-IL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במידה וישנם שותפים ממוסדות אחרים, </a:t>
            </a:r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ייחתם </a:t>
            </a:r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תת הסכם אשר מסדיר את העברת חלקו של השותף במענק.</a:t>
            </a:r>
          </a:p>
          <a:p>
            <a:endParaRPr lang="en-US" dirty="0"/>
          </a:p>
        </p:txBody>
      </p:sp>
      <p:sp>
        <p:nvSpPr>
          <p:cNvPr id="5" name="מלבן 4"/>
          <p:cNvSpPr/>
          <p:nvPr/>
        </p:nvSpPr>
        <p:spPr>
          <a:xfrm>
            <a:off x="1820866" y="6311900"/>
            <a:ext cx="5240216" cy="369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100" dirty="0" smtClean="0">
                <a:solidFill>
                  <a:schemeClr val="tx1"/>
                </a:solidFill>
              </a:rPr>
              <a:t>כל האמור במצגת זו </a:t>
            </a:r>
            <a:r>
              <a:rPr lang="he-IL" sz="1100" dirty="0">
                <a:solidFill>
                  <a:schemeClr val="tx1"/>
                </a:solidFill>
              </a:rPr>
              <a:t>מתייחס לשני המינים וכתוב בלשון זכר מטעמי נוחות בלבד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762250" y="365126"/>
            <a:ext cx="8591550" cy="1054100"/>
          </a:xfrm>
        </p:spPr>
        <p:txBody>
          <a:bodyPr/>
          <a:lstStyle/>
          <a:p>
            <a:pPr algn="ctr"/>
            <a:r>
              <a:rPr lang="he-IL" dirty="0" smtClean="0">
                <a:solidFill>
                  <a:srgbClr val="CC99FF"/>
                </a:solidFill>
              </a:rPr>
              <a:t>השוואת ניהול מענקי המחקר  </a:t>
            </a:r>
            <a:endParaRPr lang="en-US" dirty="0">
              <a:solidFill>
                <a:srgbClr val="CC99FF"/>
              </a:solidFill>
            </a:endParaRPr>
          </a:p>
        </p:txBody>
      </p:sp>
      <p:graphicFrame>
        <p:nvGraphicFramePr>
          <p:cNvPr id="14" name="מציין מיקום תוכן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147025"/>
              </p:ext>
            </p:extLst>
          </p:nvPr>
        </p:nvGraphicFramePr>
        <p:xfrm>
          <a:off x="2762249" y="1846384"/>
          <a:ext cx="7461251" cy="3731032"/>
        </p:xfrm>
        <a:graphic>
          <a:graphicData uri="http://schemas.openxmlformats.org/drawingml/2006/table">
            <a:tbl>
              <a:tblPr rtl="1"/>
              <a:tblGrid>
                <a:gridCol w="2292312">
                  <a:extLst>
                    <a:ext uri="{9D8B030D-6E8A-4147-A177-3AD203B41FA5}">
                      <a16:colId xmlns:a16="http://schemas.microsoft.com/office/drawing/2014/main" val="31011751"/>
                    </a:ext>
                  </a:extLst>
                </a:gridCol>
                <a:gridCol w="2636908">
                  <a:extLst>
                    <a:ext uri="{9D8B030D-6E8A-4147-A177-3AD203B41FA5}">
                      <a16:colId xmlns:a16="http://schemas.microsoft.com/office/drawing/2014/main" val="4000657320"/>
                    </a:ext>
                  </a:extLst>
                </a:gridCol>
                <a:gridCol w="2532031">
                  <a:extLst>
                    <a:ext uri="{9D8B030D-6E8A-4147-A177-3AD203B41FA5}">
                      <a16:colId xmlns:a16="http://schemas.microsoft.com/office/drawing/2014/main" val="1781759501"/>
                    </a:ext>
                  </a:extLst>
                </a:gridCol>
              </a:tblGrid>
              <a:tr h="446262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שלבי הגשה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6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מדען ראשי משרד החקלאות  ומועצות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600" b="1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קרנות בינלאומיות משרדי ממשלה ועוד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093985"/>
                  </a:ext>
                </a:extLst>
              </a:tr>
              <a:tr h="446262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ייעוץ מקדמי מקצועי לצורך ההגשה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הממונה לתכניות עבודה - אתי בר נתן שחר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איילה </a:t>
                      </a:r>
                      <a:r>
                        <a:rPr lang="he-I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קרניול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112372"/>
                  </a:ext>
                </a:extLst>
              </a:tr>
              <a:tr h="1479322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אישורים לצורך ההגשה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אישור מדעי על ידי סגן ראש </a:t>
                      </a:r>
                      <a:r>
                        <a:rPr lang="he-I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למינהל</a:t>
                      </a:r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ד"ר</a:t>
                      </a:r>
                      <a:r>
                        <a:rPr lang="he-IL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אורי ירמיהו.</a:t>
                      </a:r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ייעוץ תקציבי ואישור תקציבי על ידי הממונה על תקציבי מחקר - אליעזר הוכמן</a:t>
                      </a:r>
                      <a:b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עד 7 ימים לפני מועד ההגשה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184205"/>
                  </a:ext>
                </a:extLst>
              </a:tr>
              <a:tr h="246554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פתיחת דף שער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חוקר/ת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חוקר/ת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833583"/>
                  </a:ext>
                </a:extLst>
              </a:tr>
              <a:tr h="493107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אחריות על הסכמים + פתיחת תקציב לחוקר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מרכזת תכניות עבודה - אולגה סיבקוב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ממונה על תקציבי מחקר - אליעזר הוכמן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201622"/>
                  </a:ext>
                </a:extLst>
              </a:tr>
              <a:tr h="246554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דו"ח מדעי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חוקר/ת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חוקר/ת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250944"/>
                  </a:ext>
                </a:extLst>
              </a:tr>
              <a:tr h="246554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דו"ח כספי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אמרכלית המכון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מנהל </a:t>
                      </a:r>
                      <a:r>
                        <a:rPr lang="he-I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חשבות</a:t>
                      </a:r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בחשבות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756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65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0" y="365126"/>
            <a:ext cx="9067800" cy="1024060"/>
          </a:xfrm>
        </p:spPr>
        <p:txBody>
          <a:bodyPr/>
          <a:lstStyle/>
          <a:p>
            <a:pPr algn="ctr"/>
            <a:r>
              <a:rPr lang="he-IL" dirty="0" smtClean="0"/>
              <a:t>אנשי קשר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529862"/>
            <a:ext cx="10515600" cy="4647101"/>
          </a:xfrm>
        </p:spPr>
        <p:txBody>
          <a:bodyPr/>
          <a:lstStyle/>
          <a:p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סגן </a:t>
            </a:r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ראש </a:t>
            </a:r>
            <a:r>
              <a:rPr lang="he-IL" dirty="0" err="1">
                <a:solidFill>
                  <a:schemeClr val="bg2">
                    <a:lumMod val="25000"/>
                  </a:schemeClr>
                </a:solidFill>
              </a:rPr>
              <a:t>המינהל</a:t>
            </a:r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ד"ר אורי ירמיהו (המנהל </a:t>
            </a:r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המדעי</a:t>
            </a:r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).  </a:t>
            </a:r>
          </a:p>
          <a:p>
            <a:pPr marL="0" indent="0">
              <a:buNone/>
            </a:pPr>
            <a:r>
              <a:rPr lang="he-IL" sz="2000" dirty="0" smtClean="0">
                <a:solidFill>
                  <a:schemeClr val="bg2">
                    <a:lumMod val="25000"/>
                  </a:schemeClr>
                </a:solidFill>
              </a:rPr>
              <a:t>טלפון: 03-9683483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Email: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uri4@volcani.agri.gov.il</a:t>
            </a:r>
            <a:endParaRPr lang="he-IL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הממונה על היחידה לתכניות עבודה אתי בר-נתן </a:t>
            </a:r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שחר.</a:t>
            </a:r>
          </a:p>
          <a:p>
            <a:pPr marL="0" indent="0">
              <a:buNone/>
            </a:pPr>
            <a:r>
              <a:rPr lang="he-IL" sz="2000" dirty="0" smtClean="0">
                <a:solidFill>
                  <a:schemeClr val="bg2">
                    <a:lumMod val="25000"/>
                  </a:schemeClr>
                </a:solidFill>
              </a:rPr>
              <a:t>טלפון: 03-9683285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Email: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researchauthority@volcani.agri.gov.il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מרכזת תכניות עבודה אולגה </a:t>
            </a:r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סיבקוב.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he-IL" sz="2000" dirty="0">
                <a:solidFill>
                  <a:schemeClr val="bg2">
                    <a:lumMod val="25000"/>
                  </a:schemeClr>
                </a:solidFill>
              </a:rPr>
              <a:t>טלפון: 03-9683285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Email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hlinkClick r:id="rId4"/>
              </a:rPr>
              <a:t>olgasiv@volcani.agri.gov.il</a:t>
            </a:r>
            <a:endParaRPr lang="he-IL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הממונה על תקציבי מחקר במחלקת תקציבים אליעזר </a:t>
            </a:r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הוכמן.</a:t>
            </a:r>
          </a:p>
          <a:p>
            <a:pPr marL="0" indent="0">
              <a:buNone/>
            </a:pPr>
            <a:r>
              <a:rPr lang="he-IL" sz="2000" dirty="0">
                <a:solidFill>
                  <a:schemeClr val="bg2">
                    <a:lumMod val="25000"/>
                  </a:schemeClr>
                </a:solidFill>
              </a:rPr>
              <a:t>טלפון: </a:t>
            </a:r>
            <a:r>
              <a:rPr lang="he-IL" sz="2000" dirty="0" smtClean="0">
                <a:solidFill>
                  <a:schemeClr val="bg2">
                    <a:lumMod val="25000"/>
                  </a:schemeClr>
                </a:solidFill>
              </a:rPr>
              <a:t>03-9683229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Email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hlinkClick r:id="rId5"/>
              </a:rPr>
              <a:t>eliezer@volcani.agri.gov.il</a:t>
            </a:r>
            <a:endParaRPr lang="he-IL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יועצת להגשת </a:t>
            </a:r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קרנות מחקר </a:t>
            </a:r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תחרותיות אילה </a:t>
            </a:r>
            <a:r>
              <a:rPr lang="he-IL" dirty="0" err="1" smtClean="0">
                <a:solidFill>
                  <a:schemeClr val="bg2">
                    <a:lumMod val="25000"/>
                  </a:schemeClr>
                </a:solidFill>
              </a:rPr>
              <a:t>קרניול</a:t>
            </a:r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he-IL" sz="2000" dirty="0">
                <a:solidFill>
                  <a:schemeClr val="bg2">
                    <a:lumMod val="25000"/>
                  </a:schemeClr>
                </a:solidFill>
              </a:rPr>
              <a:t>טלפון</a:t>
            </a:r>
            <a:r>
              <a:rPr lang="he-IL" sz="200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he-IL" sz="2000" smtClean="0">
                <a:solidFill>
                  <a:schemeClr val="bg2">
                    <a:lumMod val="25000"/>
                  </a:schemeClr>
                </a:solidFill>
              </a:rPr>
              <a:t>054-4726722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Email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hlinkClick r:id="rId6"/>
              </a:rPr>
              <a:t>ayalakarniol@gmail.com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9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000" dirty="0" smtClean="0">
                <a:solidFill>
                  <a:schemeClr val="bg2">
                    <a:lumMod val="25000"/>
                  </a:schemeClr>
                </a:solidFill>
                <a:cs typeface="+mn-cs"/>
              </a:rPr>
              <a:t>רשימת מקורות המחקר וקישורים</a:t>
            </a:r>
            <a:endParaRPr lang="en-US" sz="4000" dirty="0">
              <a:solidFill>
                <a:schemeClr val="bg2">
                  <a:lumMod val="25000"/>
                </a:schemeClr>
              </a:solidFill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European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Commission -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hlinkClick r:id="rId2"/>
              </a:rPr>
              <a:t>https://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ec.europa.eu/info/funding-tenders/opportunities/portal/screen/home</a:t>
            </a:r>
            <a:endParaRPr lang="en-US" sz="3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 rtl="0"/>
            <a:endParaRPr lang="en-US" sz="3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 rtl="0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ISERD (Israel – Europe R&amp;L Directorate) -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hlinkClick r:id="rId3"/>
              </a:rPr>
              <a:t>https://www.innovationisrael.org.il/ISERD/</a:t>
            </a:r>
            <a:endParaRPr lang="en-US" sz="3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 rtl="0"/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  <a:p>
            <a:pPr algn="l" rtl="0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BARD -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hlinkClick r:id="rId4"/>
              </a:rPr>
              <a:t>http://www.bard-isus.com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hlinkClick r:id="rId4"/>
              </a:rPr>
              <a:t>/</a:t>
            </a:r>
            <a:endParaRPr lang="en-US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 rtl="0"/>
            <a:endParaRPr lang="en-US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2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תוכן עניינים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מהי קרן תחרותית + מעטפת תמיכה למחקר</a:t>
            </a:r>
            <a:r>
              <a:rPr lang="he-IL" dirty="0" smtClean="0"/>
              <a:t>.........................3</a:t>
            </a:r>
          </a:p>
          <a:p>
            <a:pPr marL="0" indent="0">
              <a:buNone/>
            </a:pPr>
            <a:r>
              <a:rPr lang="he-IL" altLang="ko-KR" kern="0" dirty="0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ניהול </a:t>
            </a:r>
            <a:r>
              <a:rPr lang="he-IL" altLang="ko-KR" kern="0" dirty="0">
                <a:solidFill>
                  <a:schemeClr val="bg2">
                    <a:lumMod val="25000"/>
                  </a:schemeClr>
                </a:solidFill>
                <a:latin typeface="Arial"/>
              </a:rPr>
              <a:t>מענקי מחקר </a:t>
            </a:r>
            <a:r>
              <a:rPr lang="he-IL" altLang="ko-KR" kern="0" dirty="0" err="1">
                <a:solidFill>
                  <a:schemeClr val="bg2">
                    <a:lumMod val="25000"/>
                  </a:schemeClr>
                </a:solidFill>
                <a:latin typeface="Arial"/>
              </a:rPr>
              <a:t>במינהל</a:t>
            </a:r>
            <a:r>
              <a:rPr lang="he-IL" altLang="ko-KR" kern="0" dirty="0">
                <a:solidFill>
                  <a:schemeClr val="bg2">
                    <a:lumMod val="25000"/>
                  </a:schemeClr>
                </a:solidFill>
                <a:latin typeface="Arial"/>
              </a:rPr>
              <a:t> המחקר </a:t>
            </a:r>
            <a:r>
              <a:rPr lang="he-IL" altLang="ko-KR" kern="0" dirty="0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החקלאי</a:t>
            </a:r>
            <a:r>
              <a:rPr lang="he-IL" altLang="ko-KR" kern="0" dirty="0" smtClean="0">
                <a:latin typeface="Arial"/>
              </a:rPr>
              <a:t>..........................5</a:t>
            </a:r>
            <a:endParaRPr lang="ko-KR" altLang="en-US" kern="0" dirty="0">
              <a:latin typeface="Arial"/>
            </a:endParaRPr>
          </a:p>
          <a:p>
            <a:pPr marL="0" indent="0">
              <a:buNone/>
            </a:pPr>
            <a:r>
              <a:rPr lang="he-IL" altLang="ko-KR" kern="0" dirty="0" smtClean="0">
                <a:solidFill>
                  <a:srgbClr val="00B050"/>
                </a:solidFill>
                <a:latin typeface="Arial"/>
              </a:rPr>
              <a:t>היחידה </a:t>
            </a:r>
            <a:r>
              <a:rPr lang="he-IL" altLang="ko-KR" kern="0" dirty="0">
                <a:solidFill>
                  <a:srgbClr val="00B050"/>
                </a:solidFill>
                <a:latin typeface="Arial"/>
              </a:rPr>
              <a:t>לתכניות עבודה - מדען ראשי משרד </a:t>
            </a:r>
            <a:r>
              <a:rPr lang="he-IL" altLang="ko-KR" kern="0" dirty="0" smtClean="0">
                <a:solidFill>
                  <a:srgbClr val="00B050"/>
                </a:solidFill>
                <a:latin typeface="Arial"/>
              </a:rPr>
              <a:t>החקלאות</a:t>
            </a:r>
            <a:r>
              <a:rPr lang="he-IL" altLang="ko-KR" kern="0" dirty="0" smtClean="0">
                <a:latin typeface="Arial"/>
              </a:rPr>
              <a:t>............6</a:t>
            </a:r>
          </a:p>
          <a:p>
            <a:pPr marL="0" indent="0">
              <a:buNone/>
            </a:pPr>
            <a:r>
              <a:rPr lang="he-IL" altLang="ko-KR" kern="0" dirty="0" smtClean="0">
                <a:solidFill>
                  <a:srgbClr val="00B0F0"/>
                </a:solidFill>
                <a:latin typeface="Arial"/>
              </a:rPr>
              <a:t>היחידה לתקציבים - קרנות ציבוריות</a:t>
            </a:r>
            <a:r>
              <a:rPr lang="he-IL" altLang="ko-KR" kern="0" dirty="0" smtClean="0">
                <a:latin typeface="Arial"/>
              </a:rPr>
              <a:t>.....................................10</a:t>
            </a:r>
          </a:p>
          <a:p>
            <a:pPr marL="0" indent="0">
              <a:buNone/>
            </a:pPr>
            <a:r>
              <a:rPr lang="he-IL" altLang="ko-KR" kern="0" dirty="0" smtClean="0">
                <a:solidFill>
                  <a:srgbClr val="7030A0"/>
                </a:solidFill>
                <a:latin typeface="Arial"/>
              </a:rPr>
              <a:t>יחידת </a:t>
            </a:r>
            <a:r>
              <a:rPr lang="he-IL" altLang="ko-KR" kern="0" dirty="0">
                <a:solidFill>
                  <a:srgbClr val="7030A0"/>
                </a:solidFill>
                <a:latin typeface="Arial"/>
              </a:rPr>
              <a:t>קידום - תכניות </a:t>
            </a:r>
            <a:r>
              <a:rPr lang="he-IL" altLang="ko-KR" kern="0" dirty="0" smtClean="0">
                <a:solidFill>
                  <a:srgbClr val="7030A0"/>
                </a:solidFill>
                <a:latin typeface="Arial"/>
              </a:rPr>
              <a:t>עסקיות</a:t>
            </a:r>
            <a:r>
              <a:rPr lang="he-IL" altLang="ko-KR" kern="0" dirty="0" smtClean="0">
                <a:latin typeface="Arial"/>
              </a:rPr>
              <a:t>.............................................15</a:t>
            </a:r>
            <a:endParaRPr lang="he-IL" altLang="ko-KR" kern="0" dirty="0">
              <a:latin typeface="Arial"/>
            </a:endParaRPr>
          </a:p>
          <a:p>
            <a:pPr marL="0" indent="0">
              <a:buNone/>
            </a:pPr>
            <a:r>
              <a:rPr lang="he-IL" altLang="ko-KR" kern="0" dirty="0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אנשי קשר</a:t>
            </a:r>
            <a:r>
              <a:rPr lang="he-IL" altLang="ko-KR" kern="0" dirty="0" smtClean="0">
                <a:latin typeface="Arial"/>
              </a:rPr>
              <a:t>.......................................................................17</a:t>
            </a:r>
          </a:p>
          <a:p>
            <a:pPr marL="0" indent="0">
              <a:buNone/>
            </a:pPr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רשימת </a:t>
            </a:r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מקורות המחקר </a:t>
            </a:r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וקישורים</a:t>
            </a:r>
            <a:r>
              <a:rPr lang="he-IL" dirty="0" smtClean="0"/>
              <a:t>........................................18</a:t>
            </a:r>
          </a:p>
          <a:p>
            <a:pPr marL="0" indent="0">
              <a:buNone/>
            </a:pPr>
            <a:r>
              <a:rPr lang="he-IL" altLang="ko-KR" kern="0" dirty="0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דוגמאות להצעות תקציב</a:t>
            </a:r>
            <a:r>
              <a:rPr lang="he-IL" altLang="ko-KR" kern="0" dirty="0" smtClean="0">
                <a:latin typeface="Arial"/>
              </a:rPr>
              <a:t>…</a:t>
            </a:r>
            <a:r>
              <a:rPr lang="en-US" altLang="ko-KR" kern="0" dirty="0" smtClean="0">
                <a:latin typeface="Arial"/>
              </a:rPr>
              <a:t>……………</a:t>
            </a:r>
            <a:r>
              <a:rPr lang="he-IL" altLang="ko-KR" kern="0" dirty="0" smtClean="0">
                <a:latin typeface="Arial"/>
              </a:rPr>
              <a:t>..........</a:t>
            </a:r>
            <a:r>
              <a:rPr lang="en-US" altLang="ko-KR" kern="0" dirty="0" smtClean="0">
                <a:latin typeface="Arial"/>
              </a:rPr>
              <a:t>……………..</a:t>
            </a:r>
            <a:r>
              <a:rPr lang="he-IL" altLang="ko-KR" kern="0" dirty="0" smtClean="0">
                <a:latin typeface="Arial"/>
              </a:rPr>
              <a:t>23</a:t>
            </a:r>
          </a:p>
          <a:p>
            <a:endParaRPr lang="he-IL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5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000" dirty="0">
                <a:solidFill>
                  <a:schemeClr val="bg2">
                    <a:lumMod val="25000"/>
                  </a:schemeClr>
                </a:solidFill>
                <a:cs typeface="+mn-cs"/>
              </a:rPr>
              <a:t>רשימת מקורות המחקר וקישורים</a:t>
            </a:r>
            <a:endParaRPr lang="en-US" sz="4000" dirty="0">
              <a:solidFill>
                <a:schemeClr val="bg2">
                  <a:lumMod val="25000"/>
                </a:schemeClr>
              </a:solidFill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ISF -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https://www.isf.org.il/#/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 rtl="0"/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  <a:p>
            <a:pPr algn="l" rtl="0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BSF -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hlinkClick r:id="rId3"/>
              </a:rPr>
              <a:t>http://www.bsf.org.il/BSFPublic/Default.aspx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  <a:p>
            <a:pPr algn="l" rtl="0"/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 rtl="0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GIF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-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hlinkClick r:id="rId4"/>
              </a:rPr>
              <a:t>www.gif.org.il/pages/grantees/budget-codes-y.aspx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 rtl="0"/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algn="l" rtl="0"/>
            <a:r>
              <a:rPr lang="en-US" b="1" cap="all" dirty="0">
                <a:solidFill>
                  <a:schemeClr val="bg2">
                    <a:lumMod val="25000"/>
                  </a:schemeClr>
                </a:solidFill>
              </a:rPr>
              <a:t>MIDDLE EAST REGIONAL COOPERATION (MERC</a:t>
            </a:r>
            <a:r>
              <a:rPr lang="en-US" b="1" cap="all" dirty="0" smtClean="0">
                <a:solidFill>
                  <a:schemeClr val="bg2">
                    <a:lumMod val="25000"/>
                  </a:schemeClr>
                </a:solidFill>
              </a:rPr>
              <a:t>)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hlinkClick r:id="rId5"/>
              </a:rPr>
              <a:t>https://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hlinkClick r:id="rId5"/>
              </a:rPr>
              <a:t>www.usaid.gov/where-we-work/middle-east/merc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000" dirty="0">
                <a:solidFill>
                  <a:schemeClr val="bg2">
                    <a:lumMod val="25000"/>
                  </a:schemeClr>
                </a:solidFill>
                <a:cs typeface="+mn-cs"/>
              </a:rPr>
              <a:t>רשימת מקורות המחקר וקישורים</a:t>
            </a:r>
            <a:endParaRPr lang="en-US" sz="4000" dirty="0">
              <a:solidFill>
                <a:schemeClr val="bg2">
                  <a:lumMod val="25000"/>
                </a:schemeClr>
              </a:solidFill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Bill &amp; Melinda GATES  foundation -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hlinkClick r:id="rId2"/>
              </a:rPr>
              <a:t>https://www.gatesfoundation.org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/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 rtl="0"/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algn="l" rtl="0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International Atomic Energy Agency (IAEA) -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hlinkClick r:id="rId3"/>
              </a:rPr>
              <a:t>https://www.iaea.org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/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 rtl="0"/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algn="l" rtl="0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ICA -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hlinkClick r:id="rId4"/>
              </a:rPr>
              <a:t>http://www.ica-is.org.il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hlinkClick r:id="rId4"/>
              </a:rPr>
              <a:t>/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 rtl="0"/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algn="l" rtl="0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USDA -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hlinkClick r:id="rId5"/>
              </a:rPr>
              <a:t>https://www.usda.gov/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000" dirty="0">
                <a:solidFill>
                  <a:schemeClr val="bg2">
                    <a:lumMod val="25000"/>
                  </a:schemeClr>
                </a:solidFill>
                <a:cs typeface="+mn-cs"/>
              </a:rPr>
              <a:t>רשימת מקורות המחקר וקישורים</a:t>
            </a:r>
            <a:endParaRPr lang="en-US" sz="4000" dirty="0">
              <a:solidFill>
                <a:schemeClr val="bg2">
                  <a:lumMod val="25000"/>
                </a:schemeClr>
              </a:solidFill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מדען ראשי של משרד החקלאות –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  <a:hlinkClick r:id="rId2"/>
              </a:rPr>
              <a:t>https://agriscience.co.il/kolotkorim_sec/KolotKorim.aspx</a:t>
            </a:r>
            <a:endParaRPr lang="he-IL" dirty="0">
              <a:solidFill>
                <a:schemeClr val="bg2">
                  <a:lumMod val="25000"/>
                </a:schemeClr>
              </a:solidFill>
            </a:endParaRPr>
          </a:p>
          <a:p>
            <a:endParaRPr lang="he-IL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משרד הבריאות -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www.health.gov.il/NewsAndEvents/Pages/PubAppeal.aspx</a:t>
            </a:r>
            <a:endParaRPr lang="he-IL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he-IL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משרד המדע – 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hlinkClick r:id="rId4"/>
              </a:rPr>
              <a:t>https://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hlinkClick r:id="rId4"/>
              </a:rPr>
              <a:t>www.gov.il/he/departments/ministry_of_science_and_technology</a:t>
            </a:r>
            <a:endParaRPr lang="he-IL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he-IL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000" dirty="0">
                <a:solidFill>
                  <a:schemeClr val="bg2">
                    <a:lumMod val="25000"/>
                  </a:schemeClr>
                </a:solidFill>
                <a:cs typeface="+mn-cs"/>
              </a:rPr>
              <a:t>רשימת מקורות המחקר </a:t>
            </a:r>
            <a:r>
              <a:rPr lang="he-IL" sz="4000" dirty="0" smtClean="0">
                <a:solidFill>
                  <a:schemeClr val="bg2">
                    <a:lumMod val="25000"/>
                  </a:schemeClr>
                </a:solidFill>
                <a:cs typeface="+mn-cs"/>
              </a:rPr>
              <a:t>וקישורים</a:t>
            </a:r>
            <a:endParaRPr lang="en-US" sz="4000" dirty="0">
              <a:solidFill>
                <a:schemeClr val="bg2">
                  <a:lumMod val="25000"/>
                </a:schemeClr>
              </a:solidFill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משרד המדע (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COST</a:t>
            </a:r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)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hlinkClick r:id="rId2"/>
              </a:rPr>
              <a:t>https://www.gov.il/he/departments/general/most_intl_org_cost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endParaRPr lang="he-IL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רשות המים -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www.water.gov.il/hebrew/tenders/pages/default.aspx</a:t>
            </a:r>
            <a:endParaRPr lang="he-IL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he-IL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קק"ל -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hlinkClick r:id="rId4"/>
              </a:rPr>
              <a:t>http://www.kkl.org.il/tenders/call-for-proposals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hlinkClick r:id="rId4"/>
              </a:rPr>
              <a:t>/</a:t>
            </a:r>
            <a:endParaRPr lang="he-IL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he-IL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1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000" dirty="0" smtClean="0">
                <a:solidFill>
                  <a:schemeClr val="bg2">
                    <a:lumMod val="25000"/>
                  </a:schemeClr>
                </a:solidFill>
                <a:cs typeface="+mn-cs"/>
              </a:rPr>
              <a:t>דוגמא להצעת תקציב ב 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cs typeface="+mn-cs"/>
              </a:rPr>
              <a:t>BARD</a:t>
            </a:r>
            <a:endParaRPr lang="en-US" sz="4000" dirty="0">
              <a:solidFill>
                <a:schemeClr val="bg2">
                  <a:lumMod val="25000"/>
                </a:schemeClr>
              </a:solidFill>
              <a:cs typeface="+mn-cs"/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/>
              <a:t> </a:t>
            </a:r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en-US" dirty="0"/>
          </a:p>
        </p:txBody>
      </p:sp>
      <p:pic>
        <p:nvPicPr>
          <p:cNvPr id="6" name="מציין מיקום תוכן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8130" y="1825626"/>
            <a:ext cx="79563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000" dirty="0">
                <a:solidFill>
                  <a:schemeClr val="bg2">
                    <a:lumMod val="25000"/>
                  </a:schemeClr>
                </a:solidFill>
                <a:cs typeface="+mn-cs"/>
              </a:rPr>
              <a:t>דוגמא להצעת תקציב </a:t>
            </a:r>
            <a:r>
              <a:rPr lang="he-IL" sz="4000" dirty="0" smtClean="0">
                <a:solidFill>
                  <a:schemeClr val="bg2">
                    <a:lumMod val="25000"/>
                  </a:schemeClr>
                </a:solidFill>
                <a:cs typeface="+mn-cs"/>
              </a:rPr>
              <a:t>ב - 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cs typeface="+mn-cs"/>
              </a:rPr>
              <a:t>ISF</a:t>
            </a:r>
            <a:endParaRPr lang="en-US" sz="4000" b="1" dirty="0">
              <a:solidFill>
                <a:schemeClr val="bg2">
                  <a:lumMod val="25000"/>
                </a:schemeClr>
              </a:solidFill>
              <a:cs typeface="+mn-cs"/>
            </a:endParaRPr>
          </a:p>
        </p:txBody>
      </p:sp>
      <p:graphicFrame>
        <p:nvGraphicFramePr>
          <p:cNvPr id="7" name="מציין מיקום תוכן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056873"/>
              </p:ext>
            </p:extLst>
          </p:nvPr>
        </p:nvGraphicFramePr>
        <p:xfrm>
          <a:off x="3387652" y="2322066"/>
          <a:ext cx="5360692" cy="1435101"/>
        </p:xfrm>
        <a:graphic>
          <a:graphicData uri="http://schemas.openxmlformats.org/drawingml/2006/table">
            <a:tbl>
              <a:tblPr firstRow="1" firstCol="1" bandRow="1"/>
              <a:tblGrid>
                <a:gridCol w="893018">
                  <a:extLst>
                    <a:ext uri="{9D8B030D-6E8A-4147-A177-3AD203B41FA5}">
                      <a16:colId xmlns:a16="http://schemas.microsoft.com/office/drawing/2014/main" val="3183560306"/>
                    </a:ext>
                  </a:extLst>
                </a:gridCol>
                <a:gridCol w="893018">
                  <a:extLst>
                    <a:ext uri="{9D8B030D-6E8A-4147-A177-3AD203B41FA5}">
                      <a16:colId xmlns:a16="http://schemas.microsoft.com/office/drawing/2014/main" val="1879586339"/>
                    </a:ext>
                  </a:extLst>
                </a:gridCol>
                <a:gridCol w="893664">
                  <a:extLst>
                    <a:ext uri="{9D8B030D-6E8A-4147-A177-3AD203B41FA5}">
                      <a16:colId xmlns:a16="http://schemas.microsoft.com/office/drawing/2014/main" val="2963800943"/>
                    </a:ext>
                  </a:extLst>
                </a:gridCol>
                <a:gridCol w="893664">
                  <a:extLst>
                    <a:ext uri="{9D8B030D-6E8A-4147-A177-3AD203B41FA5}">
                      <a16:colId xmlns:a16="http://schemas.microsoft.com/office/drawing/2014/main" val="1956923188"/>
                    </a:ext>
                  </a:extLst>
                </a:gridCol>
                <a:gridCol w="893664">
                  <a:extLst>
                    <a:ext uri="{9D8B030D-6E8A-4147-A177-3AD203B41FA5}">
                      <a16:colId xmlns:a16="http://schemas.microsoft.com/office/drawing/2014/main" val="3020481835"/>
                    </a:ext>
                  </a:extLst>
                </a:gridCol>
                <a:gridCol w="893664">
                  <a:extLst>
                    <a:ext uri="{9D8B030D-6E8A-4147-A177-3AD203B41FA5}">
                      <a16:colId xmlns:a16="http://schemas.microsoft.com/office/drawing/2014/main" val="3817233898"/>
                    </a:ext>
                  </a:extLst>
                </a:gridCol>
              </a:tblGrid>
              <a:tr h="35621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Full name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Role in project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time devoted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1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year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year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1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year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849711"/>
                  </a:ext>
                </a:extLst>
              </a:tr>
              <a:tr h="178105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361637"/>
                  </a:ext>
                </a:extLst>
              </a:tr>
              <a:tr h="35621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PhD student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Photo-catalysis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677485"/>
                  </a:ext>
                </a:extLst>
              </a:tr>
              <a:tr h="35621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Post Doc.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Validation Integration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624943"/>
                  </a:ext>
                </a:extLst>
              </a:tr>
              <a:tr h="178105"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(NIS)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991978"/>
                  </a:ext>
                </a:extLst>
              </a:tr>
            </a:tbl>
          </a:graphicData>
        </a:graphic>
      </p:graphicFrame>
      <p:graphicFrame>
        <p:nvGraphicFramePr>
          <p:cNvPr id="8" name="טבלה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042562"/>
              </p:ext>
            </p:extLst>
          </p:nvPr>
        </p:nvGraphicFramePr>
        <p:xfrm>
          <a:off x="3387652" y="4427004"/>
          <a:ext cx="4446294" cy="1389731"/>
        </p:xfrm>
        <a:graphic>
          <a:graphicData uri="http://schemas.openxmlformats.org/drawingml/2006/table">
            <a:tbl>
              <a:tblPr firstRow="1" firstCol="1" bandRow="1"/>
              <a:tblGrid>
                <a:gridCol w="2448106">
                  <a:extLst>
                    <a:ext uri="{9D8B030D-6E8A-4147-A177-3AD203B41FA5}">
                      <a16:colId xmlns:a16="http://schemas.microsoft.com/office/drawing/2014/main" val="708400541"/>
                    </a:ext>
                  </a:extLst>
                </a:gridCol>
                <a:gridCol w="791439">
                  <a:extLst>
                    <a:ext uri="{9D8B030D-6E8A-4147-A177-3AD203B41FA5}">
                      <a16:colId xmlns:a16="http://schemas.microsoft.com/office/drawing/2014/main" val="172855122"/>
                    </a:ext>
                  </a:extLst>
                </a:gridCol>
                <a:gridCol w="628189">
                  <a:extLst>
                    <a:ext uri="{9D8B030D-6E8A-4147-A177-3AD203B41FA5}">
                      <a16:colId xmlns:a16="http://schemas.microsoft.com/office/drawing/2014/main" val="880339017"/>
                    </a:ext>
                  </a:extLst>
                </a:gridCol>
                <a:gridCol w="578560">
                  <a:extLst>
                    <a:ext uri="{9D8B030D-6E8A-4147-A177-3AD203B41FA5}">
                      <a16:colId xmlns:a16="http://schemas.microsoft.com/office/drawing/2014/main" val="2997650644"/>
                    </a:ext>
                  </a:extLst>
                </a:gridCol>
              </a:tblGrid>
              <a:tr h="397586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Item (description)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1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year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year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1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year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592701"/>
                  </a:ext>
                </a:extLst>
              </a:tr>
              <a:tr h="198429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Inorganics, organics, bio-organics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99328"/>
                  </a:ext>
                </a:extLst>
              </a:tr>
              <a:tr h="198429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Glassware, plastic-ware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234675"/>
                  </a:ext>
                </a:extLst>
              </a:tr>
              <a:tr h="198429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electronics, photo-optics, mechanicals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276432"/>
                  </a:ext>
                </a:extLst>
              </a:tr>
              <a:tr h="198429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microbiology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14,200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051043"/>
                  </a:ext>
                </a:extLst>
              </a:tr>
              <a:tr h="198429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(NIS)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81,200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269557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768366" y="1684514"/>
            <a:ext cx="10405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Personel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768366" y="3907420"/>
            <a:ext cx="2156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Supplies &amp; Materials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10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000" dirty="0">
                <a:solidFill>
                  <a:schemeClr val="bg2">
                    <a:lumMod val="25000"/>
                  </a:schemeClr>
                </a:solidFill>
                <a:cs typeface="+mn-cs"/>
              </a:rPr>
              <a:t>דוגמא להצעת תקציב ב - 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cs typeface="+mn-cs"/>
              </a:rPr>
              <a:t>ISF</a:t>
            </a:r>
            <a:endParaRPr lang="en-US" sz="4000" dirty="0">
              <a:solidFill>
                <a:schemeClr val="bg2">
                  <a:lumMod val="25000"/>
                </a:schemeClr>
              </a:solidFill>
              <a:cs typeface="+mn-cs"/>
            </a:endParaRPr>
          </a:p>
        </p:txBody>
      </p:sp>
      <p:graphicFrame>
        <p:nvGraphicFramePr>
          <p:cNvPr id="7" name="מציין מיקום תוכן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280671"/>
              </p:ext>
            </p:extLst>
          </p:nvPr>
        </p:nvGraphicFramePr>
        <p:xfrm>
          <a:off x="3831236" y="2095462"/>
          <a:ext cx="4583001" cy="1632559"/>
        </p:xfrm>
        <a:graphic>
          <a:graphicData uri="http://schemas.openxmlformats.org/drawingml/2006/table">
            <a:tbl>
              <a:tblPr firstRow="1" firstCol="1" bandRow="1"/>
              <a:tblGrid>
                <a:gridCol w="2737011">
                  <a:extLst>
                    <a:ext uri="{9D8B030D-6E8A-4147-A177-3AD203B41FA5}">
                      <a16:colId xmlns:a16="http://schemas.microsoft.com/office/drawing/2014/main" val="1805580869"/>
                    </a:ext>
                  </a:extLst>
                </a:gridCol>
                <a:gridCol w="731157">
                  <a:extLst>
                    <a:ext uri="{9D8B030D-6E8A-4147-A177-3AD203B41FA5}">
                      <a16:colId xmlns:a16="http://schemas.microsoft.com/office/drawing/2014/main" val="1642704300"/>
                    </a:ext>
                  </a:extLst>
                </a:gridCol>
                <a:gridCol w="580341">
                  <a:extLst>
                    <a:ext uri="{9D8B030D-6E8A-4147-A177-3AD203B41FA5}">
                      <a16:colId xmlns:a16="http://schemas.microsoft.com/office/drawing/2014/main" val="2796541427"/>
                    </a:ext>
                  </a:extLst>
                </a:gridCol>
                <a:gridCol w="534492">
                  <a:extLst>
                    <a:ext uri="{9D8B030D-6E8A-4147-A177-3AD203B41FA5}">
                      <a16:colId xmlns:a16="http://schemas.microsoft.com/office/drawing/2014/main" val="17571269"/>
                    </a:ext>
                  </a:extLst>
                </a:gridCol>
              </a:tblGrid>
              <a:tr h="36651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Item (description)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1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year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year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1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year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523288"/>
                  </a:ext>
                </a:extLst>
              </a:tr>
              <a:tr h="183255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333333"/>
                          </a:solidFill>
                          <a:effectLst/>
                          <a:latin typeface="Open Sans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Photocopies and office supplies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731235"/>
                  </a:ext>
                </a:extLst>
              </a:tr>
              <a:tr h="349774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333333"/>
                          </a:solidFill>
                          <a:effectLst/>
                          <a:latin typeface="Open Sans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Publication charges in scientific journals (including editing and translation)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515167"/>
                  </a:ext>
                </a:extLst>
              </a:tr>
              <a:tr h="183255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333333"/>
                          </a:solidFill>
                          <a:effectLst/>
                          <a:latin typeface="Open Sans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Professional literature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861002"/>
                  </a:ext>
                </a:extLst>
              </a:tr>
              <a:tr h="183255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333333"/>
                          </a:solidFill>
                          <a:effectLst/>
                          <a:latin typeface="Open Sans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Internet Connection (office/lab only)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452014"/>
                  </a:ext>
                </a:extLst>
              </a:tr>
              <a:tr h="183255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333333"/>
                          </a:solidFill>
                          <a:effectLst/>
                          <a:latin typeface="Open Sans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Memberships in scientific associations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748365"/>
                  </a:ext>
                </a:extLst>
              </a:tr>
              <a:tr h="183255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(NIS)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803117"/>
                  </a:ext>
                </a:extLst>
              </a:tr>
            </a:tbl>
          </a:graphicData>
        </a:graphic>
      </p:graphicFrame>
      <p:graphicFrame>
        <p:nvGraphicFramePr>
          <p:cNvPr id="8" name="טבלה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702168"/>
              </p:ext>
            </p:extLst>
          </p:nvPr>
        </p:nvGraphicFramePr>
        <p:xfrm>
          <a:off x="3831238" y="4283988"/>
          <a:ext cx="4934694" cy="2025794"/>
        </p:xfrm>
        <a:graphic>
          <a:graphicData uri="http://schemas.openxmlformats.org/drawingml/2006/table">
            <a:tbl>
              <a:tblPr firstRow="1" firstCol="1" bandRow="1"/>
              <a:tblGrid>
                <a:gridCol w="2880317">
                  <a:extLst>
                    <a:ext uri="{9D8B030D-6E8A-4147-A177-3AD203B41FA5}">
                      <a16:colId xmlns:a16="http://schemas.microsoft.com/office/drawing/2014/main" val="607938094"/>
                    </a:ext>
                  </a:extLst>
                </a:gridCol>
                <a:gridCol w="769439">
                  <a:extLst>
                    <a:ext uri="{9D8B030D-6E8A-4147-A177-3AD203B41FA5}">
                      <a16:colId xmlns:a16="http://schemas.microsoft.com/office/drawing/2014/main" val="3080322347"/>
                    </a:ext>
                  </a:extLst>
                </a:gridCol>
                <a:gridCol w="642469">
                  <a:extLst>
                    <a:ext uri="{9D8B030D-6E8A-4147-A177-3AD203B41FA5}">
                      <a16:colId xmlns:a16="http://schemas.microsoft.com/office/drawing/2014/main" val="2827075932"/>
                    </a:ext>
                  </a:extLst>
                </a:gridCol>
                <a:gridCol w="642469">
                  <a:extLst>
                    <a:ext uri="{9D8B030D-6E8A-4147-A177-3AD203B41FA5}">
                      <a16:colId xmlns:a16="http://schemas.microsoft.com/office/drawing/2014/main" val="4030268490"/>
                    </a:ext>
                  </a:extLst>
                </a:gridCol>
              </a:tblGrid>
              <a:tr h="185705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Item (description)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1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year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year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1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year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326865"/>
                  </a:ext>
                </a:extLst>
              </a:tr>
              <a:tr h="185705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333333"/>
                          </a:solidFill>
                          <a:effectLst/>
                          <a:latin typeface="Open Sans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Personnel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180</a:t>
                      </a: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he-I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776530"/>
                  </a:ext>
                </a:extLst>
              </a:tr>
              <a:tr h="185705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333333"/>
                          </a:solidFill>
                          <a:effectLst/>
                          <a:latin typeface="Open Sans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Supplies &amp; Materials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87,200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93,000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125663"/>
                  </a:ext>
                </a:extLst>
              </a:tr>
              <a:tr h="185705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333333"/>
                          </a:solidFill>
                          <a:effectLst/>
                          <a:latin typeface="Open Sans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Services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6784890"/>
                  </a:ext>
                </a:extLst>
              </a:tr>
              <a:tr h="185705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333333"/>
                          </a:solidFill>
                          <a:effectLst/>
                          <a:latin typeface="Open Sans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Other Expenses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310024"/>
                  </a:ext>
                </a:extLst>
              </a:tr>
              <a:tr h="185705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333333"/>
                          </a:solidFill>
                          <a:effectLst/>
                          <a:latin typeface="Open Sans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Computers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209380"/>
                  </a:ext>
                </a:extLst>
              </a:tr>
              <a:tr h="185705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333333"/>
                          </a:solidFill>
                          <a:effectLst/>
                          <a:latin typeface="Open Sans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Cooperation and Exchanges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775678"/>
                  </a:ext>
                </a:extLst>
              </a:tr>
              <a:tr h="185705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333333"/>
                          </a:solidFill>
                          <a:effectLst/>
                          <a:latin typeface="Open Sans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508738"/>
                  </a:ext>
                </a:extLst>
              </a:tr>
              <a:tr h="354449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333333"/>
                          </a:solidFill>
                          <a:effectLst/>
                          <a:latin typeface="Open Sans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Overhead (Automaticaly calculated if applicable)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53,754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53,720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53,720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780644"/>
                  </a:ext>
                </a:extLst>
              </a:tr>
              <a:tr h="185705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(NIS)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369,954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369,720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369,720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131480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981095" y="1741517"/>
            <a:ext cx="15488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Miscellaneous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981095" y="3914657"/>
            <a:ext cx="3202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Israeli Budget Summary (in NIS)</a:t>
            </a:r>
            <a:endParaRPr lang="en-US" altLang="en-US" sz="900" dirty="0"/>
          </a:p>
        </p:txBody>
      </p:sp>
      <p:sp>
        <p:nvSpPr>
          <p:cNvPr id="11" name="מלבן 10"/>
          <p:cNvSpPr/>
          <p:nvPr/>
        </p:nvSpPr>
        <p:spPr>
          <a:xfrm>
            <a:off x="2981095" y="6370753"/>
            <a:ext cx="2059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Budget Justification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3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>
                <a:solidFill>
                  <a:schemeClr val="bg2">
                    <a:lumMod val="25000"/>
                  </a:schemeClr>
                </a:solidFill>
                <a:cs typeface="+mn-cs"/>
              </a:rPr>
              <a:t>מהי קרן תחרותית?</a:t>
            </a:r>
            <a:endParaRPr lang="en-US" dirty="0">
              <a:solidFill>
                <a:schemeClr val="bg2">
                  <a:lumMod val="25000"/>
                </a:schemeClr>
              </a:solidFill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600" dirty="0" smtClean="0">
                <a:solidFill>
                  <a:schemeClr val="bg2">
                    <a:lumMod val="25000"/>
                  </a:schemeClr>
                </a:solidFill>
              </a:rPr>
              <a:t>קרן אשר בה כל מגישי ההצעות כיחידים או כקבוצה מתמודדים כנגד יחידים או קבוצה אחרת באופן שווה.</a:t>
            </a:r>
          </a:p>
          <a:p>
            <a:r>
              <a:rPr lang="he-IL" sz="2600" dirty="0" smtClean="0">
                <a:solidFill>
                  <a:schemeClr val="bg2">
                    <a:lumMod val="25000"/>
                  </a:schemeClr>
                </a:solidFill>
              </a:rPr>
              <a:t>בשנים האחרונות נכנסה מודעות לפיתוחים טכנולוגים יישומיים במסגרות התחרויות על מנת להביא לשיפור במזון ובאיכות חיינו.</a:t>
            </a:r>
          </a:p>
          <a:p>
            <a:r>
              <a:rPr lang="he-IL" sz="2600" dirty="0" smtClean="0">
                <a:solidFill>
                  <a:schemeClr val="bg2">
                    <a:lumMod val="25000"/>
                  </a:schemeClr>
                </a:solidFill>
              </a:rPr>
              <a:t>קרנות המחקר מפיצות קולות קוראים ומזמינות חוקרים </a:t>
            </a:r>
            <a:r>
              <a:rPr lang="he-IL" sz="2600" dirty="0">
                <a:solidFill>
                  <a:schemeClr val="bg2">
                    <a:lumMod val="25000"/>
                  </a:schemeClr>
                </a:solidFill>
              </a:rPr>
              <a:t>ל</a:t>
            </a:r>
            <a:r>
              <a:rPr lang="he-IL" sz="2600" dirty="0" smtClean="0">
                <a:solidFill>
                  <a:schemeClr val="bg2">
                    <a:lumMod val="25000"/>
                  </a:schemeClr>
                </a:solidFill>
              </a:rPr>
              <a:t>הגיש הצעות מחקר הכוללות פן מדעי ופן תקציבי.</a:t>
            </a:r>
          </a:p>
          <a:p>
            <a:r>
              <a:rPr lang="he-IL" sz="2600" dirty="0" smtClean="0">
                <a:solidFill>
                  <a:schemeClr val="bg2">
                    <a:lumMod val="25000"/>
                  </a:schemeClr>
                </a:solidFill>
              </a:rPr>
              <a:t>הקרן שולחת את ההצעות לשיפוט חיצוני וההצעות הנבחרות זוכות במענקי מחקר.  </a:t>
            </a:r>
            <a:endParaRPr lang="en-US" sz="2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708985" y="6311899"/>
            <a:ext cx="5240216" cy="369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100" dirty="0" smtClean="0">
                <a:solidFill>
                  <a:schemeClr val="tx1"/>
                </a:solidFill>
              </a:rPr>
              <a:t>כל האמור במצגת זו </a:t>
            </a:r>
            <a:r>
              <a:rPr lang="he-IL" sz="1100" dirty="0">
                <a:solidFill>
                  <a:schemeClr val="tx1"/>
                </a:solidFill>
              </a:rPr>
              <a:t>מתייחס לשני המינים וכתוב בלשון זכר מטעמי נוחות בלבד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4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768366" y="365125"/>
            <a:ext cx="8585434" cy="792313"/>
          </a:xfrm>
        </p:spPr>
        <p:txBody>
          <a:bodyPr>
            <a:normAutofit/>
          </a:bodyPr>
          <a:lstStyle/>
          <a:p>
            <a:r>
              <a:rPr lang="he-IL" dirty="0"/>
              <a:t>מעטפת תמיכה למחקר </a:t>
            </a:r>
            <a:endParaRPr lang="en-US" dirty="0"/>
          </a:p>
        </p:txBody>
      </p:sp>
      <p:cxnSp>
        <p:nvCxnSpPr>
          <p:cNvPr id="80" name="Straight Connector 12">
            <a:extLst>
              <a:ext uri="{FF2B5EF4-FFF2-40B4-BE49-F238E27FC236}">
                <a16:creationId xmlns:a16="http://schemas.microsoft.com/office/drawing/2014/main" id="{763FF770-D07E-46E3-97C8-FA60C0FBC24F}"/>
              </a:ext>
            </a:extLst>
          </p:cNvPr>
          <p:cNvCxnSpPr>
            <a:cxnSpLocks/>
            <a:endCxn id="85" idx="2"/>
          </p:cNvCxnSpPr>
          <p:nvPr/>
        </p:nvCxnSpPr>
        <p:spPr>
          <a:xfrm>
            <a:off x="6828598" y="3844885"/>
            <a:ext cx="1469475" cy="55531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13">
            <a:extLst>
              <a:ext uri="{FF2B5EF4-FFF2-40B4-BE49-F238E27FC236}">
                <a16:creationId xmlns:a16="http://schemas.microsoft.com/office/drawing/2014/main" id="{D091E1CB-AF1A-44F1-BCDF-A00FF26F1210}"/>
              </a:ext>
            </a:extLst>
          </p:cNvPr>
          <p:cNvCxnSpPr>
            <a:cxnSpLocks/>
            <a:endCxn id="94" idx="1"/>
          </p:cNvCxnSpPr>
          <p:nvPr/>
        </p:nvCxnSpPr>
        <p:spPr>
          <a:xfrm>
            <a:off x="6785331" y="3835435"/>
            <a:ext cx="1201496" cy="150537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14">
            <a:extLst>
              <a:ext uri="{FF2B5EF4-FFF2-40B4-BE49-F238E27FC236}">
                <a16:creationId xmlns:a16="http://schemas.microsoft.com/office/drawing/2014/main" id="{BAF2BB7B-E4D0-4096-AA3B-E5609030CBBB}"/>
              </a:ext>
            </a:extLst>
          </p:cNvPr>
          <p:cNvCxnSpPr>
            <a:cxnSpLocks/>
            <a:endCxn id="84" idx="2"/>
          </p:cNvCxnSpPr>
          <p:nvPr/>
        </p:nvCxnSpPr>
        <p:spPr>
          <a:xfrm flipV="1">
            <a:off x="6828598" y="3287965"/>
            <a:ext cx="1469475" cy="54286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16">
            <a:extLst>
              <a:ext uri="{FF2B5EF4-FFF2-40B4-BE49-F238E27FC236}">
                <a16:creationId xmlns:a16="http://schemas.microsoft.com/office/drawing/2014/main" id="{2E16D446-9E8C-405B-BD09-6E062FB899BA}"/>
              </a:ext>
            </a:extLst>
          </p:cNvPr>
          <p:cNvSpPr/>
          <p:nvPr/>
        </p:nvSpPr>
        <p:spPr>
          <a:xfrm>
            <a:off x="5823587" y="3005613"/>
            <a:ext cx="1676936" cy="1676936"/>
          </a:xfrm>
          <a:prstGeom prst="ellipse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Oval 17">
            <a:extLst>
              <a:ext uri="{FF2B5EF4-FFF2-40B4-BE49-F238E27FC236}">
                <a16:creationId xmlns:a16="http://schemas.microsoft.com/office/drawing/2014/main" id="{11C47881-1B3D-4EDC-9D84-1BFDB488EDB2}"/>
              </a:ext>
            </a:extLst>
          </p:cNvPr>
          <p:cNvSpPr/>
          <p:nvPr/>
        </p:nvSpPr>
        <p:spPr>
          <a:xfrm>
            <a:off x="8298073" y="2829732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Oval 18">
            <a:extLst>
              <a:ext uri="{FF2B5EF4-FFF2-40B4-BE49-F238E27FC236}">
                <a16:creationId xmlns:a16="http://schemas.microsoft.com/office/drawing/2014/main" id="{D141ED69-69D6-4DB7-BF68-54354C998A3D}"/>
              </a:ext>
            </a:extLst>
          </p:cNvPr>
          <p:cNvSpPr/>
          <p:nvPr/>
        </p:nvSpPr>
        <p:spPr>
          <a:xfrm>
            <a:off x="8298073" y="3941966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Oval 19">
            <a:extLst>
              <a:ext uri="{FF2B5EF4-FFF2-40B4-BE49-F238E27FC236}">
                <a16:creationId xmlns:a16="http://schemas.microsoft.com/office/drawing/2014/main" id="{C6F34BD2-7E1B-465A-ADF3-1DB133917A7F}"/>
              </a:ext>
            </a:extLst>
          </p:cNvPr>
          <p:cNvSpPr/>
          <p:nvPr/>
        </p:nvSpPr>
        <p:spPr>
          <a:xfrm>
            <a:off x="5322216" y="1542413"/>
            <a:ext cx="916465" cy="91756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7F741B9-3A74-4FBE-8208-E5B13F846967}"/>
              </a:ext>
            </a:extLst>
          </p:cNvPr>
          <p:cNvSpPr txBox="1"/>
          <p:nvPr/>
        </p:nvSpPr>
        <p:spPr>
          <a:xfrm>
            <a:off x="9377390" y="2953117"/>
            <a:ext cx="1128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חשבות</a:t>
            </a:r>
            <a:r>
              <a:rPr lang="he-IL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he-IL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המינהל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94DC165-AC17-4BB5-9BC8-4E1F4B59A8DE}"/>
              </a:ext>
            </a:extLst>
          </p:cNvPr>
          <p:cNvSpPr txBox="1"/>
          <p:nvPr/>
        </p:nvSpPr>
        <p:spPr>
          <a:xfrm>
            <a:off x="9382210" y="4071192"/>
            <a:ext cx="63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תכניות עבודה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1019C0A-7BB7-4700-9088-2A7F2C1B429C}"/>
              </a:ext>
            </a:extLst>
          </p:cNvPr>
          <p:cNvSpPr txBox="1"/>
          <p:nvPr/>
        </p:nvSpPr>
        <p:spPr>
          <a:xfrm>
            <a:off x="8751692" y="5395093"/>
            <a:ext cx="92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לשכה משפטית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AD1B9BB-51BE-4865-A860-98AB6482DD28}"/>
              </a:ext>
            </a:extLst>
          </p:cNvPr>
          <p:cNvSpPr txBox="1"/>
          <p:nvPr/>
        </p:nvSpPr>
        <p:spPr>
          <a:xfrm>
            <a:off x="5900035" y="3553968"/>
            <a:ext cx="1416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2000" b="1" dirty="0" smtClean="0">
                <a:latin typeface="Arial" pitchFamily="34" charset="0"/>
                <a:cs typeface="Arial" pitchFamily="34" charset="0"/>
              </a:rPr>
              <a:t>מחקר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70220" y="3059149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2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8531752" y="4059510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93" name="Straight Connector 13">
            <a:extLst>
              <a:ext uri="{FF2B5EF4-FFF2-40B4-BE49-F238E27FC236}">
                <a16:creationId xmlns:a16="http://schemas.microsoft.com/office/drawing/2014/main" id="{D091E1CB-AF1A-44F1-BCDF-A00FF26F1210}"/>
              </a:ext>
            </a:extLst>
          </p:cNvPr>
          <p:cNvCxnSpPr>
            <a:cxnSpLocks/>
          </p:cNvCxnSpPr>
          <p:nvPr/>
        </p:nvCxnSpPr>
        <p:spPr>
          <a:xfrm>
            <a:off x="5823587" y="2453009"/>
            <a:ext cx="474550" cy="6746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19">
            <a:extLst>
              <a:ext uri="{FF2B5EF4-FFF2-40B4-BE49-F238E27FC236}">
                <a16:creationId xmlns:a16="http://schemas.microsoft.com/office/drawing/2014/main" id="{C6F34BD2-7E1B-465A-ADF3-1DB133917A7F}"/>
              </a:ext>
            </a:extLst>
          </p:cNvPr>
          <p:cNvSpPr/>
          <p:nvPr/>
        </p:nvSpPr>
        <p:spPr>
          <a:xfrm>
            <a:off x="7852614" y="5206599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자유형: 도형 113">
            <a:extLst>
              <a:ext uri="{FF2B5EF4-FFF2-40B4-BE49-F238E27FC236}">
                <a16:creationId xmlns:a16="http://schemas.microsoft.com/office/drawing/2014/main" id="{EBEB361F-366E-4A1C-844E-23498D053E22}"/>
              </a:ext>
            </a:extLst>
          </p:cNvPr>
          <p:cNvSpPr>
            <a:spLocks noChangeAspect="1"/>
          </p:cNvSpPr>
          <p:nvPr/>
        </p:nvSpPr>
        <p:spPr>
          <a:xfrm rot="2848566">
            <a:off x="5411197" y="1636099"/>
            <a:ext cx="738499" cy="744419"/>
          </a:xfrm>
          <a:custGeom>
            <a:avLst/>
            <a:gdLst>
              <a:gd name="connsiteX0" fmla="*/ 302812 w 1172060"/>
              <a:gd name="connsiteY0" fmla="*/ 668924 h 1181456"/>
              <a:gd name="connsiteX1" fmla="*/ 629231 w 1172060"/>
              <a:gd name="connsiteY1" fmla="*/ 315506 h 1181456"/>
              <a:gd name="connsiteX2" fmla="*/ 1063707 w 1172060"/>
              <a:gd name="connsiteY2" fmla="*/ 395423 h 1181456"/>
              <a:gd name="connsiteX3" fmla="*/ 998378 w 1172060"/>
              <a:gd name="connsiteY3" fmla="*/ 964382 h 1181456"/>
              <a:gd name="connsiteX4" fmla="*/ 403821 w 1172060"/>
              <a:gd name="connsiteY4" fmla="*/ 1073546 h 1181456"/>
              <a:gd name="connsiteX5" fmla="*/ 403085 w 1172060"/>
              <a:gd name="connsiteY5" fmla="*/ 1072441 h 1181456"/>
              <a:gd name="connsiteX6" fmla="*/ 302812 w 1172060"/>
              <a:gd name="connsiteY6" fmla="*/ 668924 h 1181456"/>
              <a:gd name="connsiteX7" fmla="*/ 237854 w 1172060"/>
              <a:gd name="connsiteY7" fmla="*/ 595408 h 1181456"/>
              <a:gd name="connsiteX8" fmla="*/ 542985 w 1172060"/>
              <a:gd name="connsiteY8" fmla="*/ 262697 h 1181456"/>
              <a:gd name="connsiteX9" fmla="*/ 561746 w 1172060"/>
              <a:gd name="connsiteY9" fmla="*/ 261886 h 1181456"/>
              <a:gd name="connsiteX10" fmla="*/ 600889 w 1172060"/>
              <a:gd name="connsiteY10" fmla="*/ 297782 h 1181456"/>
              <a:gd name="connsiteX11" fmla="*/ 601700 w 1172060"/>
              <a:gd name="connsiteY11" fmla="*/ 316543 h 1181456"/>
              <a:gd name="connsiteX12" fmla="*/ 296568 w 1172060"/>
              <a:gd name="connsiteY12" fmla="*/ 649254 h 1181456"/>
              <a:gd name="connsiteX13" fmla="*/ 277807 w 1172060"/>
              <a:gd name="connsiteY13" fmla="*/ 650065 h 1181456"/>
              <a:gd name="connsiteX14" fmla="*/ 238665 w 1172060"/>
              <a:gd name="connsiteY14" fmla="*/ 614168 h 1181456"/>
              <a:gd name="connsiteX15" fmla="*/ 237854 w 1172060"/>
              <a:gd name="connsiteY15" fmla="*/ 595408 h 1181456"/>
              <a:gd name="connsiteX16" fmla="*/ 170715 w 1172060"/>
              <a:gd name="connsiteY16" fmla="*/ 196213 h 1181456"/>
              <a:gd name="connsiteX17" fmla="*/ 330127 w 1172060"/>
              <a:gd name="connsiteY17" fmla="*/ 165192 h 1181456"/>
              <a:gd name="connsiteX18" fmla="*/ 440075 w 1172060"/>
              <a:gd name="connsiteY18" fmla="*/ 1218 h 1181456"/>
              <a:gd name="connsiteX19" fmla="*/ 521596 w 1172060"/>
              <a:gd name="connsiteY19" fmla="*/ 248757 h 1181456"/>
              <a:gd name="connsiteX20" fmla="*/ 234141 w 1172060"/>
              <a:gd name="connsiteY20" fmla="*/ 569990 h 1181456"/>
              <a:gd name="connsiteX21" fmla="*/ 35337 w 1172060"/>
              <a:gd name="connsiteY21" fmla="*/ 578003 h 1181456"/>
              <a:gd name="connsiteX22" fmla="*/ 123970 w 1172060"/>
              <a:gd name="connsiteY22" fmla="*/ 403571 h 1181456"/>
              <a:gd name="connsiteX23" fmla="*/ 170715 w 1172060"/>
              <a:gd name="connsiteY23" fmla="*/ 196213 h 118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72060" h="1181456">
                <a:moveTo>
                  <a:pt x="302812" y="668924"/>
                </a:moveTo>
                <a:lnTo>
                  <a:pt x="629231" y="315506"/>
                </a:lnTo>
                <a:cubicBezTo>
                  <a:pt x="848283" y="306381"/>
                  <a:pt x="978182" y="305056"/>
                  <a:pt x="1063707" y="395423"/>
                </a:cubicBezTo>
                <a:cubicBezTo>
                  <a:pt x="1170280" y="508029"/>
                  <a:pt x="1267197" y="650379"/>
                  <a:pt x="998378" y="964382"/>
                </a:cubicBezTo>
                <a:cubicBezTo>
                  <a:pt x="696240" y="1276281"/>
                  <a:pt x="521556" y="1194524"/>
                  <a:pt x="403821" y="1073546"/>
                </a:cubicBezTo>
                <a:lnTo>
                  <a:pt x="403085" y="1072441"/>
                </a:lnTo>
                <a:cubicBezTo>
                  <a:pt x="324908" y="984678"/>
                  <a:pt x="302320" y="883213"/>
                  <a:pt x="302812" y="668924"/>
                </a:cubicBezTo>
                <a:close/>
                <a:moveTo>
                  <a:pt x="237854" y="595408"/>
                </a:moveTo>
                <a:lnTo>
                  <a:pt x="542985" y="262697"/>
                </a:lnTo>
                <a:cubicBezTo>
                  <a:pt x="547942" y="257292"/>
                  <a:pt x="556341" y="256929"/>
                  <a:pt x="561746" y="261886"/>
                </a:cubicBezTo>
                <a:lnTo>
                  <a:pt x="600889" y="297782"/>
                </a:lnTo>
                <a:cubicBezTo>
                  <a:pt x="606293" y="302739"/>
                  <a:pt x="606657" y="311139"/>
                  <a:pt x="601700" y="316543"/>
                </a:cubicBezTo>
                <a:lnTo>
                  <a:pt x="296568" y="649254"/>
                </a:lnTo>
                <a:cubicBezTo>
                  <a:pt x="291611" y="654659"/>
                  <a:pt x="283212" y="655022"/>
                  <a:pt x="277807" y="650065"/>
                </a:cubicBezTo>
                <a:lnTo>
                  <a:pt x="238665" y="614168"/>
                </a:lnTo>
                <a:cubicBezTo>
                  <a:pt x="233260" y="609211"/>
                  <a:pt x="232898" y="600812"/>
                  <a:pt x="237854" y="595408"/>
                </a:cubicBezTo>
                <a:close/>
                <a:moveTo>
                  <a:pt x="170715" y="196213"/>
                </a:moveTo>
                <a:cubicBezTo>
                  <a:pt x="239941" y="133429"/>
                  <a:pt x="250327" y="149631"/>
                  <a:pt x="330127" y="165192"/>
                </a:cubicBezTo>
                <a:cubicBezTo>
                  <a:pt x="445765" y="184636"/>
                  <a:pt x="396659" y="17962"/>
                  <a:pt x="440075" y="1218"/>
                </a:cubicBezTo>
                <a:cubicBezTo>
                  <a:pt x="478089" y="-13442"/>
                  <a:pt x="565874" y="106294"/>
                  <a:pt x="521596" y="248757"/>
                </a:cubicBezTo>
                <a:cubicBezTo>
                  <a:pt x="421713" y="357668"/>
                  <a:pt x="334023" y="461079"/>
                  <a:pt x="234141" y="569990"/>
                </a:cubicBezTo>
                <a:cubicBezTo>
                  <a:pt x="126009" y="620334"/>
                  <a:pt x="81210" y="609522"/>
                  <a:pt x="35337" y="578003"/>
                </a:cubicBezTo>
                <a:cubicBezTo>
                  <a:pt x="-10537" y="546484"/>
                  <a:pt x="-37835" y="446419"/>
                  <a:pt x="123970" y="403571"/>
                </a:cubicBezTo>
                <a:cubicBezTo>
                  <a:pt x="185254" y="392132"/>
                  <a:pt x="69653" y="346354"/>
                  <a:pt x="170715" y="196213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6" name="Block Arc 11">
            <a:extLst>
              <a:ext uri="{FF2B5EF4-FFF2-40B4-BE49-F238E27FC236}">
                <a16:creationId xmlns:a16="http://schemas.microsoft.com/office/drawing/2014/main" id="{404A0EAE-CBAA-41E3-8044-F01C14E13D56}"/>
              </a:ext>
            </a:extLst>
          </p:cNvPr>
          <p:cNvSpPr/>
          <p:nvPr/>
        </p:nvSpPr>
        <p:spPr>
          <a:xfrm>
            <a:off x="5676189" y="1976965"/>
            <a:ext cx="147398" cy="24613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1019C0A-7BB7-4700-9088-2A7F2C1B429C}"/>
              </a:ext>
            </a:extLst>
          </p:cNvPr>
          <p:cNvSpPr txBox="1"/>
          <p:nvPr/>
        </p:nvSpPr>
        <p:spPr>
          <a:xfrm>
            <a:off x="4520189" y="1741600"/>
            <a:ext cx="802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תקציבים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Oval 19">
            <a:extLst>
              <a:ext uri="{FF2B5EF4-FFF2-40B4-BE49-F238E27FC236}">
                <a16:creationId xmlns:a16="http://schemas.microsoft.com/office/drawing/2014/main" id="{C6F34BD2-7E1B-465A-ADF3-1DB133917A7F}"/>
              </a:ext>
            </a:extLst>
          </p:cNvPr>
          <p:cNvSpPr/>
          <p:nvPr/>
        </p:nvSpPr>
        <p:spPr>
          <a:xfrm>
            <a:off x="6288410" y="5877482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9" name="Straight Connector 13">
            <a:extLst>
              <a:ext uri="{FF2B5EF4-FFF2-40B4-BE49-F238E27FC236}">
                <a16:creationId xmlns:a16="http://schemas.microsoft.com/office/drawing/2014/main" id="{D091E1CB-AF1A-44F1-BCDF-A00FF26F1210}"/>
              </a:ext>
            </a:extLst>
          </p:cNvPr>
          <p:cNvCxnSpPr>
            <a:cxnSpLocks/>
            <a:stCxn id="83" idx="4"/>
            <a:endCxn id="98" idx="0"/>
          </p:cNvCxnSpPr>
          <p:nvPr/>
        </p:nvCxnSpPr>
        <p:spPr>
          <a:xfrm>
            <a:off x="6662055" y="4682549"/>
            <a:ext cx="84588" cy="119493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11019C0A-7BB7-4700-9088-2A7F2C1B429C}"/>
              </a:ext>
            </a:extLst>
          </p:cNvPr>
          <p:cNvSpPr txBox="1"/>
          <p:nvPr/>
        </p:nvSpPr>
        <p:spPr>
          <a:xfrm>
            <a:off x="7007469" y="6085527"/>
            <a:ext cx="9256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e-IL" altLang="ko-KR" sz="1200" dirty="0" smtClean="0">
                <a:cs typeface="Arial" pitchFamily="34" charset="0"/>
              </a:rPr>
              <a:t>אמרכלות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1" name="Straight Connector 13">
            <a:extLst>
              <a:ext uri="{FF2B5EF4-FFF2-40B4-BE49-F238E27FC236}">
                <a16:creationId xmlns:a16="http://schemas.microsoft.com/office/drawing/2014/main" id="{D091E1CB-AF1A-44F1-BCDF-A00FF26F1210}"/>
              </a:ext>
            </a:extLst>
          </p:cNvPr>
          <p:cNvCxnSpPr>
            <a:cxnSpLocks/>
            <a:endCxn id="102" idx="7"/>
          </p:cNvCxnSpPr>
          <p:nvPr/>
        </p:nvCxnSpPr>
        <p:spPr>
          <a:xfrm flipH="1" flipV="1">
            <a:off x="4429176" y="3038512"/>
            <a:ext cx="1439690" cy="49873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19">
            <a:extLst>
              <a:ext uri="{FF2B5EF4-FFF2-40B4-BE49-F238E27FC236}">
                <a16:creationId xmlns:a16="http://schemas.microsoft.com/office/drawing/2014/main" id="{C6F34BD2-7E1B-465A-ADF3-1DB133917A7F}"/>
              </a:ext>
            </a:extLst>
          </p:cNvPr>
          <p:cNvSpPr/>
          <p:nvPr/>
        </p:nvSpPr>
        <p:spPr>
          <a:xfrm rot="1976162">
            <a:off x="3522831" y="2676052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1019C0A-7BB7-4700-9088-2A7F2C1B429C}"/>
              </a:ext>
            </a:extLst>
          </p:cNvPr>
          <p:cNvSpPr txBox="1"/>
          <p:nvPr/>
        </p:nvSpPr>
        <p:spPr>
          <a:xfrm>
            <a:off x="2633805" y="2953116"/>
            <a:ext cx="925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מנהל מדעי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3726986" y="2909164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5" name="תמונה 10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6827" y="5361641"/>
            <a:ext cx="628430" cy="606380"/>
          </a:xfrm>
          <a:prstGeom prst="rect">
            <a:avLst/>
          </a:prstGeom>
        </p:spPr>
      </p:pic>
      <p:sp>
        <p:nvSpPr>
          <p:cNvPr id="106" name="Rectangle 9">
            <a:extLst>
              <a:ext uri="{FF2B5EF4-FFF2-40B4-BE49-F238E27FC236}">
                <a16:creationId xmlns:a16="http://schemas.microsoft.com/office/drawing/2014/main" id="{C9850C31-1B55-4A2C-8F02-F0B3BC9A6BA6}"/>
              </a:ext>
            </a:extLst>
          </p:cNvPr>
          <p:cNvSpPr/>
          <p:nvPr/>
        </p:nvSpPr>
        <p:spPr>
          <a:xfrm>
            <a:off x="6490480" y="6006607"/>
            <a:ext cx="512324" cy="51149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7" name="Oval 19">
            <a:extLst>
              <a:ext uri="{FF2B5EF4-FFF2-40B4-BE49-F238E27FC236}">
                <a16:creationId xmlns:a16="http://schemas.microsoft.com/office/drawing/2014/main" id="{C6F34BD2-7E1B-465A-ADF3-1DB133917A7F}"/>
              </a:ext>
            </a:extLst>
          </p:cNvPr>
          <p:cNvSpPr/>
          <p:nvPr/>
        </p:nvSpPr>
        <p:spPr>
          <a:xfrm rot="2344735">
            <a:off x="4413745" y="5644710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8" name="Straight Connector 13">
            <a:extLst>
              <a:ext uri="{FF2B5EF4-FFF2-40B4-BE49-F238E27FC236}">
                <a16:creationId xmlns:a16="http://schemas.microsoft.com/office/drawing/2014/main" id="{D091E1CB-AF1A-44F1-BCDF-A00FF26F1210}"/>
              </a:ext>
            </a:extLst>
          </p:cNvPr>
          <p:cNvCxnSpPr>
            <a:cxnSpLocks/>
            <a:endCxn id="107" idx="0"/>
          </p:cNvCxnSpPr>
          <p:nvPr/>
        </p:nvCxnSpPr>
        <p:spPr>
          <a:xfrm flipH="1">
            <a:off x="5160843" y="4510912"/>
            <a:ext cx="1027430" cy="1236315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11019C0A-7BB7-4700-9088-2A7F2C1B429C}"/>
              </a:ext>
            </a:extLst>
          </p:cNvPr>
          <p:cNvSpPr txBox="1"/>
          <p:nvPr/>
        </p:nvSpPr>
        <p:spPr>
          <a:xfrm>
            <a:off x="3426728" y="5896283"/>
            <a:ext cx="9256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e-IL" altLang="ko-KR" sz="1200" dirty="0" smtClean="0">
                <a:cs typeface="Arial" pitchFamily="34" charset="0"/>
              </a:rPr>
              <a:t>רכש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0" name="Straight Connector 14">
            <a:extLst>
              <a:ext uri="{FF2B5EF4-FFF2-40B4-BE49-F238E27FC236}">
                <a16:creationId xmlns:a16="http://schemas.microsoft.com/office/drawing/2014/main" id="{BAF2BB7B-E4D0-4096-AA3B-E5609030CBBB}"/>
              </a:ext>
            </a:extLst>
          </p:cNvPr>
          <p:cNvCxnSpPr>
            <a:cxnSpLocks/>
            <a:stCxn id="83" idx="7"/>
          </p:cNvCxnSpPr>
          <p:nvPr/>
        </p:nvCxnSpPr>
        <p:spPr>
          <a:xfrm flipV="1">
            <a:off x="7254941" y="1781859"/>
            <a:ext cx="1514138" cy="146933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7">
            <a:extLst>
              <a:ext uri="{FF2B5EF4-FFF2-40B4-BE49-F238E27FC236}">
                <a16:creationId xmlns:a16="http://schemas.microsoft.com/office/drawing/2014/main" id="{11C47881-1B3D-4EDC-9D84-1BFDB488EDB2}"/>
              </a:ext>
            </a:extLst>
          </p:cNvPr>
          <p:cNvSpPr/>
          <p:nvPr/>
        </p:nvSpPr>
        <p:spPr>
          <a:xfrm>
            <a:off x="8710512" y="1017398"/>
            <a:ext cx="1933744" cy="11198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9143767" y="1265136"/>
            <a:ext cx="1082013" cy="60810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7F741B9-3A74-4FBE-8208-E5B13F846967}"/>
              </a:ext>
            </a:extLst>
          </p:cNvPr>
          <p:cNvSpPr txBox="1"/>
          <p:nvPr/>
        </p:nvSpPr>
        <p:spPr>
          <a:xfrm>
            <a:off x="10225780" y="1218739"/>
            <a:ext cx="1128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חוקר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Oval 19">
            <a:extLst>
              <a:ext uri="{FF2B5EF4-FFF2-40B4-BE49-F238E27FC236}">
                <a16:creationId xmlns:a16="http://schemas.microsoft.com/office/drawing/2014/main" id="{C6F34BD2-7E1B-465A-ADF3-1DB133917A7F}"/>
              </a:ext>
            </a:extLst>
          </p:cNvPr>
          <p:cNvSpPr/>
          <p:nvPr/>
        </p:nvSpPr>
        <p:spPr>
          <a:xfrm>
            <a:off x="3484873" y="4074363"/>
            <a:ext cx="916465" cy="917568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5" name="Straight Connector 13">
            <a:extLst>
              <a:ext uri="{FF2B5EF4-FFF2-40B4-BE49-F238E27FC236}">
                <a16:creationId xmlns:a16="http://schemas.microsoft.com/office/drawing/2014/main" id="{D091E1CB-AF1A-44F1-BCDF-A00FF26F1210}"/>
              </a:ext>
            </a:extLst>
          </p:cNvPr>
          <p:cNvCxnSpPr>
            <a:cxnSpLocks/>
            <a:stCxn id="114" idx="6"/>
          </p:cNvCxnSpPr>
          <p:nvPr/>
        </p:nvCxnSpPr>
        <p:spPr>
          <a:xfrm flipV="1">
            <a:off x="4401338" y="4162216"/>
            <a:ext cx="1475688" cy="37093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11019C0A-7BB7-4700-9088-2A7F2C1B429C}"/>
              </a:ext>
            </a:extLst>
          </p:cNvPr>
          <p:cNvSpPr txBox="1"/>
          <p:nvPr/>
        </p:nvSpPr>
        <p:spPr>
          <a:xfrm>
            <a:off x="3301705" y="4394357"/>
            <a:ext cx="9256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e-IL" altLang="ko-KR" sz="1200" dirty="0" smtClean="0">
                <a:cs typeface="Arial" pitchFamily="34" charset="0"/>
              </a:rPr>
              <a:t>קידום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7" name="מציין מיקום תוכן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9222" y="5808569"/>
            <a:ext cx="628924" cy="553916"/>
          </a:xfrm>
          <a:prstGeom prst="rect">
            <a:avLst/>
          </a:prstGeom>
        </p:spPr>
      </p:pic>
      <p:sp>
        <p:nvSpPr>
          <p:cNvPr id="119" name="מלבן 118"/>
          <p:cNvSpPr/>
          <p:nvPr/>
        </p:nvSpPr>
        <p:spPr>
          <a:xfrm>
            <a:off x="1708881" y="6533510"/>
            <a:ext cx="5240216" cy="369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100" dirty="0" smtClean="0">
                <a:solidFill>
                  <a:schemeClr val="tx1"/>
                </a:solidFill>
              </a:rPr>
              <a:t>כל האמור במצגת זו </a:t>
            </a:r>
            <a:r>
              <a:rPr lang="he-IL" sz="1100" dirty="0">
                <a:solidFill>
                  <a:schemeClr val="tx1"/>
                </a:solidFill>
              </a:rPr>
              <a:t>מתייחס לשני המינים וכתוב בלשון זכר מטעמי נוחות בלבד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0">
            <a:extLst>
              <a:ext uri="{FF2B5EF4-FFF2-40B4-BE49-F238E27FC236}">
                <a16:creationId xmlns:a16="http://schemas.microsoft.com/office/drawing/2014/main" id="{09E208F6-D95A-4CBE-9537-E72C1571DECB}"/>
              </a:ext>
            </a:extLst>
          </p:cNvPr>
          <p:cNvSpPr/>
          <p:nvPr/>
        </p:nvSpPr>
        <p:spPr>
          <a:xfrm>
            <a:off x="6488805" y="1751689"/>
            <a:ext cx="1916449" cy="2325297"/>
          </a:xfrm>
          <a:custGeom>
            <a:avLst/>
            <a:gdLst>
              <a:gd name="connsiteX0" fmla="*/ 585216 w 1338682"/>
              <a:gd name="connsiteY0" fmla="*/ 3658 h 504749"/>
              <a:gd name="connsiteX1" fmla="*/ 0 w 1338682"/>
              <a:gd name="connsiteY1" fmla="*/ 501091 h 504749"/>
              <a:gd name="connsiteX2" fmla="*/ 1338682 w 1338682"/>
              <a:gd name="connsiteY2" fmla="*/ 504749 h 504749"/>
              <a:gd name="connsiteX3" fmla="*/ 746150 w 1338682"/>
              <a:gd name="connsiteY3" fmla="*/ 0 h 504749"/>
              <a:gd name="connsiteX4" fmla="*/ 585216 w 1338682"/>
              <a:gd name="connsiteY4" fmla="*/ 3658 h 504749"/>
              <a:gd name="connsiteX0" fmla="*/ 585216 w 1338682"/>
              <a:gd name="connsiteY0" fmla="*/ 15 h 504749"/>
              <a:gd name="connsiteX1" fmla="*/ 0 w 1338682"/>
              <a:gd name="connsiteY1" fmla="*/ 501091 h 504749"/>
              <a:gd name="connsiteX2" fmla="*/ 1338682 w 1338682"/>
              <a:gd name="connsiteY2" fmla="*/ 504749 h 504749"/>
              <a:gd name="connsiteX3" fmla="*/ 746150 w 1338682"/>
              <a:gd name="connsiteY3" fmla="*/ 0 h 504749"/>
              <a:gd name="connsiteX4" fmla="*/ 585216 w 1338682"/>
              <a:gd name="connsiteY4" fmla="*/ 15 h 504749"/>
              <a:gd name="connsiteX0" fmla="*/ 585216 w 1360540"/>
              <a:gd name="connsiteY0" fmla="*/ 15 h 504749"/>
              <a:gd name="connsiteX1" fmla="*/ 0 w 1360540"/>
              <a:gd name="connsiteY1" fmla="*/ 501091 h 504749"/>
              <a:gd name="connsiteX2" fmla="*/ 1360540 w 1360540"/>
              <a:gd name="connsiteY2" fmla="*/ 504749 h 504749"/>
              <a:gd name="connsiteX3" fmla="*/ 746150 w 1360540"/>
              <a:gd name="connsiteY3" fmla="*/ 0 h 504749"/>
              <a:gd name="connsiteX4" fmla="*/ 585216 w 1360540"/>
              <a:gd name="connsiteY4" fmla="*/ 15 h 504749"/>
              <a:gd name="connsiteX0" fmla="*/ 592502 w 1367826"/>
              <a:gd name="connsiteY0" fmla="*/ 15 h 504749"/>
              <a:gd name="connsiteX1" fmla="*/ 0 w 1367826"/>
              <a:gd name="connsiteY1" fmla="*/ 501091 h 504749"/>
              <a:gd name="connsiteX2" fmla="*/ 1367826 w 1367826"/>
              <a:gd name="connsiteY2" fmla="*/ 504749 h 504749"/>
              <a:gd name="connsiteX3" fmla="*/ 753436 w 1367826"/>
              <a:gd name="connsiteY3" fmla="*/ 0 h 504749"/>
              <a:gd name="connsiteX4" fmla="*/ 592502 w 1367826"/>
              <a:gd name="connsiteY4" fmla="*/ 15 h 504749"/>
              <a:gd name="connsiteX0" fmla="*/ 599788 w 1375112"/>
              <a:gd name="connsiteY0" fmla="*/ 15 h 504749"/>
              <a:gd name="connsiteX1" fmla="*/ 0 w 1375112"/>
              <a:gd name="connsiteY1" fmla="*/ 504734 h 504749"/>
              <a:gd name="connsiteX2" fmla="*/ 1375112 w 1375112"/>
              <a:gd name="connsiteY2" fmla="*/ 504749 h 504749"/>
              <a:gd name="connsiteX3" fmla="*/ 760722 w 1375112"/>
              <a:gd name="connsiteY3" fmla="*/ 0 h 504749"/>
              <a:gd name="connsiteX4" fmla="*/ 599788 w 1375112"/>
              <a:gd name="connsiteY4" fmla="*/ 15 h 504749"/>
              <a:gd name="connsiteX0" fmla="*/ 599788 w 1378755"/>
              <a:gd name="connsiteY0" fmla="*/ 15 h 504749"/>
              <a:gd name="connsiteX1" fmla="*/ 0 w 1378755"/>
              <a:gd name="connsiteY1" fmla="*/ 504734 h 504749"/>
              <a:gd name="connsiteX2" fmla="*/ 1378755 w 1378755"/>
              <a:gd name="connsiteY2" fmla="*/ 504749 h 504749"/>
              <a:gd name="connsiteX3" fmla="*/ 760722 w 1378755"/>
              <a:gd name="connsiteY3" fmla="*/ 0 h 504749"/>
              <a:gd name="connsiteX4" fmla="*/ 599788 w 1378755"/>
              <a:gd name="connsiteY4" fmla="*/ 15 h 50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755" h="504749">
                <a:moveTo>
                  <a:pt x="599788" y="15"/>
                </a:moveTo>
                <a:lnTo>
                  <a:pt x="0" y="504734"/>
                </a:lnTo>
                <a:lnTo>
                  <a:pt x="1378755" y="504749"/>
                </a:lnTo>
                <a:lnTo>
                  <a:pt x="760722" y="0"/>
                </a:lnTo>
                <a:lnTo>
                  <a:pt x="599788" y="15"/>
                </a:lnTo>
                <a:close/>
              </a:path>
            </a:pathLst>
          </a:custGeom>
          <a:gradFill flip="none" rotWithShape="1">
            <a:gsLst>
              <a:gs pos="0">
                <a:srgbClr val="98DC56">
                  <a:lumMod val="50000"/>
                </a:srgbClr>
              </a:gs>
              <a:gs pos="100000">
                <a:srgbClr val="98DC56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18C50213-DD0B-45C7-875F-D6B501FA8F63}"/>
              </a:ext>
            </a:extLst>
          </p:cNvPr>
          <p:cNvSpPr/>
          <p:nvPr/>
        </p:nvSpPr>
        <p:spPr>
          <a:xfrm>
            <a:off x="8308731" y="1788669"/>
            <a:ext cx="3163835" cy="2342811"/>
          </a:xfrm>
          <a:custGeom>
            <a:avLst/>
            <a:gdLst>
              <a:gd name="connsiteX0" fmla="*/ 0 w 2154326"/>
              <a:gd name="connsiteY0" fmla="*/ 7315 h 530352"/>
              <a:gd name="connsiteX1" fmla="*/ 797356 w 2154326"/>
              <a:gd name="connsiteY1" fmla="*/ 523036 h 530352"/>
              <a:gd name="connsiteX2" fmla="*/ 2154326 w 2154326"/>
              <a:gd name="connsiteY2" fmla="*/ 530352 h 530352"/>
              <a:gd name="connsiteX3" fmla="*/ 160934 w 2154326"/>
              <a:gd name="connsiteY3" fmla="*/ 0 h 530352"/>
              <a:gd name="connsiteX4" fmla="*/ 0 w 2154326"/>
              <a:gd name="connsiteY4" fmla="*/ 7315 h 530352"/>
              <a:gd name="connsiteX0" fmla="*/ 0 w 2151945"/>
              <a:gd name="connsiteY0" fmla="*/ 16840 h 530352"/>
              <a:gd name="connsiteX1" fmla="*/ 794975 w 2151945"/>
              <a:gd name="connsiteY1" fmla="*/ 523036 h 530352"/>
              <a:gd name="connsiteX2" fmla="*/ 2151945 w 2151945"/>
              <a:gd name="connsiteY2" fmla="*/ 530352 h 530352"/>
              <a:gd name="connsiteX3" fmla="*/ 158553 w 2151945"/>
              <a:gd name="connsiteY3" fmla="*/ 0 h 530352"/>
              <a:gd name="connsiteX4" fmla="*/ 0 w 2151945"/>
              <a:gd name="connsiteY4" fmla="*/ 16840 h 530352"/>
              <a:gd name="connsiteX0" fmla="*/ 0 w 2151945"/>
              <a:gd name="connsiteY0" fmla="*/ 7315 h 520827"/>
              <a:gd name="connsiteX1" fmla="*/ 794975 w 2151945"/>
              <a:gd name="connsiteY1" fmla="*/ 513511 h 520827"/>
              <a:gd name="connsiteX2" fmla="*/ 2151945 w 2151945"/>
              <a:gd name="connsiteY2" fmla="*/ 520827 h 520827"/>
              <a:gd name="connsiteX3" fmla="*/ 172840 w 2151945"/>
              <a:gd name="connsiteY3" fmla="*/ 0 h 520827"/>
              <a:gd name="connsiteX4" fmla="*/ 0 w 2151945"/>
              <a:gd name="connsiteY4" fmla="*/ 7315 h 520827"/>
              <a:gd name="connsiteX0" fmla="*/ 0 w 2151945"/>
              <a:gd name="connsiteY0" fmla="*/ 0 h 513512"/>
              <a:gd name="connsiteX1" fmla="*/ 794975 w 2151945"/>
              <a:gd name="connsiteY1" fmla="*/ 506196 h 513512"/>
              <a:gd name="connsiteX2" fmla="*/ 2151945 w 2151945"/>
              <a:gd name="connsiteY2" fmla="*/ 513512 h 513512"/>
              <a:gd name="connsiteX3" fmla="*/ 184746 w 2151945"/>
              <a:gd name="connsiteY3" fmla="*/ 6972 h 513512"/>
              <a:gd name="connsiteX4" fmla="*/ 0 w 2151945"/>
              <a:gd name="connsiteY4" fmla="*/ 0 h 513512"/>
              <a:gd name="connsiteX0" fmla="*/ 0 w 2151945"/>
              <a:gd name="connsiteY0" fmla="*/ 2553 h 516065"/>
              <a:gd name="connsiteX1" fmla="*/ 794975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51945"/>
              <a:gd name="connsiteY0" fmla="*/ 2553 h 516065"/>
              <a:gd name="connsiteX1" fmla="*/ 785450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51945"/>
              <a:gd name="connsiteY0" fmla="*/ 2553 h 516065"/>
              <a:gd name="connsiteX1" fmla="*/ 775925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89871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40817"/>
              <a:gd name="connsiteY0" fmla="*/ 2553 h 508749"/>
              <a:gd name="connsiteX1" fmla="*/ 775925 w 2140817"/>
              <a:gd name="connsiteY1" fmla="*/ 508749 h 508749"/>
              <a:gd name="connsiteX2" fmla="*/ 2135276 w 2140817"/>
              <a:gd name="connsiteY2" fmla="*/ 489871 h 508749"/>
              <a:gd name="connsiteX3" fmla="*/ 2140039 w 2140817"/>
              <a:gd name="connsiteY3" fmla="*/ 494595 h 508749"/>
              <a:gd name="connsiteX4" fmla="*/ 170458 w 2140817"/>
              <a:gd name="connsiteY4" fmla="*/ 0 h 508749"/>
              <a:gd name="connsiteX5" fmla="*/ 0 w 2140817"/>
              <a:gd name="connsiteY5" fmla="*/ 2553 h 508749"/>
              <a:gd name="connsiteX0" fmla="*/ 0 w 2145393"/>
              <a:gd name="connsiteY0" fmla="*/ 2553 h 511338"/>
              <a:gd name="connsiteX1" fmla="*/ 775925 w 2145393"/>
              <a:gd name="connsiteY1" fmla="*/ 508749 h 511338"/>
              <a:gd name="connsiteX2" fmla="*/ 2135276 w 2145393"/>
              <a:gd name="connsiteY2" fmla="*/ 489871 h 511338"/>
              <a:gd name="connsiteX3" fmla="*/ 2144802 w 2145393"/>
              <a:gd name="connsiteY3" fmla="*/ 511264 h 511338"/>
              <a:gd name="connsiteX4" fmla="*/ 170458 w 2145393"/>
              <a:gd name="connsiteY4" fmla="*/ 0 h 511338"/>
              <a:gd name="connsiteX5" fmla="*/ 0 w 2145393"/>
              <a:gd name="connsiteY5" fmla="*/ 2553 h 511338"/>
              <a:gd name="connsiteX0" fmla="*/ 0 w 2145393"/>
              <a:gd name="connsiteY0" fmla="*/ 2553 h 511338"/>
              <a:gd name="connsiteX1" fmla="*/ 775925 w 2145393"/>
              <a:gd name="connsiteY1" fmla="*/ 508749 h 511338"/>
              <a:gd name="connsiteX2" fmla="*/ 2135276 w 2145393"/>
              <a:gd name="connsiteY2" fmla="*/ 489871 h 511338"/>
              <a:gd name="connsiteX3" fmla="*/ 2144802 w 2145393"/>
              <a:gd name="connsiteY3" fmla="*/ 511264 h 511338"/>
              <a:gd name="connsiteX4" fmla="*/ 170458 w 2145393"/>
              <a:gd name="connsiteY4" fmla="*/ 0 h 511338"/>
              <a:gd name="connsiteX5" fmla="*/ 0 w 2145393"/>
              <a:gd name="connsiteY5" fmla="*/ 2553 h 511338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89871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99396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30513"/>
              <a:gd name="connsiteY0" fmla="*/ 2553 h 508749"/>
              <a:gd name="connsiteX1" fmla="*/ 775925 w 2130513"/>
              <a:gd name="connsiteY1" fmla="*/ 508749 h 508749"/>
              <a:gd name="connsiteX2" fmla="*/ 2130513 w 2130513"/>
              <a:gd name="connsiteY2" fmla="*/ 489871 h 508749"/>
              <a:gd name="connsiteX3" fmla="*/ 170458 w 2130513"/>
              <a:gd name="connsiteY3" fmla="*/ 0 h 508749"/>
              <a:gd name="connsiteX4" fmla="*/ 0 w 2130513"/>
              <a:gd name="connsiteY4" fmla="*/ 2553 h 508749"/>
              <a:gd name="connsiteX0" fmla="*/ 0 w 2130513"/>
              <a:gd name="connsiteY0" fmla="*/ 2553 h 508749"/>
              <a:gd name="connsiteX1" fmla="*/ 799737 w 2130513"/>
              <a:gd name="connsiteY1" fmla="*/ 508749 h 508749"/>
              <a:gd name="connsiteX2" fmla="*/ 2130513 w 2130513"/>
              <a:gd name="connsiteY2" fmla="*/ 489871 h 508749"/>
              <a:gd name="connsiteX3" fmla="*/ 170458 w 2130513"/>
              <a:gd name="connsiteY3" fmla="*/ 0 h 508749"/>
              <a:gd name="connsiteX4" fmla="*/ 0 w 2130513"/>
              <a:gd name="connsiteY4" fmla="*/ 2553 h 508749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40038"/>
              <a:gd name="connsiteY0" fmla="*/ 2553 h 511131"/>
              <a:gd name="connsiteX1" fmla="*/ 778306 w 2140038"/>
              <a:gd name="connsiteY1" fmla="*/ 511131 h 511131"/>
              <a:gd name="connsiteX2" fmla="*/ 2140038 w 2140038"/>
              <a:gd name="connsiteY2" fmla="*/ 499396 h 511131"/>
              <a:gd name="connsiteX3" fmla="*/ 170458 w 2140038"/>
              <a:gd name="connsiteY3" fmla="*/ 0 h 511131"/>
              <a:gd name="connsiteX4" fmla="*/ 0 w 2140038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01606"/>
              <a:gd name="connsiteX1" fmla="*/ 768781 w 2135275"/>
              <a:gd name="connsiteY1" fmla="*/ 501606 h 501606"/>
              <a:gd name="connsiteX2" fmla="*/ 2135275 w 2135275"/>
              <a:gd name="connsiteY2" fmla="*/ 487490 h 501606"/>
              <a:gd name="connsiteX3" fmla="*/ 170458 w 2135275"/>
              <a:gd name="connsiteY3" fmla="*/ 0 h 501606"/>
              <a:gd name="connsiteX4" fmla="*/ 0 w 2135275"/>
              <a:gd name="connsiteY4" fmla="*/ 2553 h 501606"/>
              <a:gd name="connsiteX0" fmla="*/ 0 w 2135275"/>
              <a:gd name="connsiteY0" fmla="*/ 2553 h 503987"/>
              <a:gd name="connsiteX1" fmla="*/ 780687 w 2135275"/>
              <a:gd name="connsiteY1" fmla="*/ 503987 h 503987"/>
              <a:gd name="connsiteX2" fmla="*/ 2135275 w 2135275"/>
              <a:gd name="connsiteY2" fmla="*/ 487490 h 503987"/>
              <a:gd name="connsiteX3" fmla="*/ 170458 w 2135275"/>
              <a:gd name="connsiteY3" fmla="*/ 0 h 503987"/>
              <a:gd name="connsiteX4" fmla="*/ 0 w 2135275"/>
              <a:gd name="connsiteY4" fmla="*/ 2553 h 503987"/>
              <a:gd name="connsiteX0" fmla="*/ 0 w 2146248"/>
              <a:gd name="connsiteY0" fmla="*/ 0 h 508749"/>
              <a:gd name="connsiteX1" fmla="*/ 791660 w 2146248"/>
              <a:gd name="connsiteY1" fmla="*/ 508749 h 508749"/>
              <a:gd name="connsiteX2" fmla="*/ 2146248 w 2146248"/>
              <a:gd name="connsiteY2" fmla="*/ 492252 h 508749"/>
              <a:gd name="connsiteX3" fmla="*/ 181431 w 2146248"/>
              <a:gd name="connsiteY3" fmla="*/ 4762 h 508749"/>
              <a:gd name="connsiteX4" fmla="*/ 0 w 2146248"/>
              <a:gd name="connsiteY4" fmla="*/ 0 h 508749"/>
              <a:gd name="connsiteX0" fmla="*/ 0 w 2146248"/>
              <a:gd name="connsiteY0" fmla="*/ 0 h 508749"/>
              <a:gd name="connsiteX1" fmla="*/ 791660 w 2146248"/>
              <a:gd name="connsiteY1" fmla="*/ 508749 h 508749"/>
              <a:gd name="connsiteX2" fmla="*/ 2146248 w 2146248"/>
              <a:gd name="connsiteY2" fmla="*/ 492252 h 508749"/>
              <a:gd name="connsiteX3" fmla="*/ 181431 w 2146248"/>
              <a:gd name="connsiteY3" fmla="*/ 1119 h 508749"/>
              <a:gd name="connsiteX4" fmla="*/ 0 w 2146248"/>
              <a:gd name="connsiteY4" fmla="*/ 0 h 508749"/>
              <a:gd name="connsiteX0" fmla="*/ 0 w 2168107"/>
              <a:gd name="connsiteY0" fmla="*/ 0 h 508749"/>
              <a:gd name="connsiteX1" fmla="*/ 791660 w 2168107"/>
              <a:gd name="connsiteY1" fmla="*/ 508749 h 508749"/>
              <a:gd name="connsiteX2" fmla="*/ 2168107 w 2168107"/>
              <a:gd name="connsiteY2" fmla="*/ 503181 h 508749"/>
              <a:gd name="connsiteX3" fmla="*/ 181431 w 2168107"/>
              <a:gd name="connsiteY3" fmla="*/ 1119 h 508749"/>
              <a:gd name="connsiteX4" fmla="*/ 0 w 2168107"/>
              <a:gd name="connsiteY4" fmla="*/ 0 h 508749"/>
              <a:gd name="connsiteX0" fmla="*/ 0 w 2168107"/>
              <a:gd name="connsiteY0" fmla="*/ 0 h 508749"/>
              <a:gd name="connsiteX1" fmla="*/ 791660 w 2168107"/>
              <a:gd name="connsiteY1" fmla="*/ 508749 h 508749"/>
              <a:gd name="connsiteX2" fmla="*/ 2168107 w 2168107"/>
              <a:gd name="connsiteY2" fmla="*/ 503181 h 508749"/>
              <a:gd name="connsiteX3" fmla="*/ 181431 w 2168107"/>
              <a:gd name="connsiteY3" fmla="*/ 1119 h 508749"/>
              <a:gd name="connsiteX4" fmla="*/ 0 w 2168107"/>
              <a:gd name="connsiteY4" fmla="*/ 0 h 508749"/>
              <a:gd name="connsiteX0" fmla="*/ 0 w 2164463"/>
              <a:gd name="connsiteY0" fmla="*/ 0 h 508749"/>
              <a:gd name="connsiteX1" fmla="*/ 791660 w 2164463"/>
              <a:gd name="connsiteY1" fmla="*/ 508749 h 508749"/>
              <a:gd name="connsiteX2" fmla="*/ 2164463 w 2164463"/>
              <a:gd name="connsiteY2" fmla="*/ 506824 h 508749"/>
              <a:gd name="connsiteX3" fmla="*/ 181431 w 2164463"/>
              <a:gd name="connsiteY3" fmla="*/ 1119 h 508749"/>
              <a:gd name="connsiteX4" fmla="*/ 0 w 2164463"/>
              <a:gd name="connsiteY4" fmla="*/ 0 h 508749"/>
              <a:gd name="connsiteX0" fmla="*/ 0 w 2164463"/>
              <a:gd name="connsiteY0" fmla="*/ 0 h 508749"/>
              <a:gd name="connsiteX1" fmla="*/ 791660 w 2164463"/>
              <a:gd name="connsiteY1" fmla="*/ 508749 h 508749"/>
              <a:gd name="connsiteX2" fmla="*/ 2164463 w 2164463"/>
              <a:gd name="connsiteY2" fmla="*/ 506824 h 508749"/>
              <a:gd name="connsiteX3" fmla="*/ 181431 w 2164463"/>
              <a:gd name="connsiteY3" fmla="*/ 1119 h 508749"/>
              <a:gd name="connsiteX4" fmla="*/ 0 w 2164463"/>
              <a:gd name="connsiteY4" fmla="*/ 0 h 508749"/>
              <a:gd name="connsiteX0" fmla="*/ 0 w 2164463"/>
              <a:gd name="connsiteY0" fmla="*/ 0 h 506824"/>
              <a:gd name="connsiteX1" fmla="*/ 1101661 w 2164463"/>
              <a:gd name="connsiteY1" fmla="*/ 505574 h 506824"/>
              <a:gd name="connsiteX2" fmla="*/ 2164463 w 2164463"/>
              <a:gd name="connsiteY2" fmla="*/ 506824 h 506824"/>
              <a:gd name="connsiteX3" fmla="*/ 181431 w 2164463"/>
              <a:gd name="connsiteY3" fmla="*/ 1119 h 506824"/>
              <a:gd name="connsiteX4" fmla="*/ 0 w 2164463"/>
              <a:gd name="connsiteY4" fmla="*/ 0 h 506824"/>
              <a:gd name="connsiteX0" fmla="*/ 0 w 2164463"/>
              <a:gd name="connsiteY0" fmla="*/ 2056 h 508880"/>
              <a:gd name="connsiteX1" fmla="*/ 1101661 w 2164463"/>
              <a:gd name="connsiteY1" fmla="*/ 507630 h 508880"/>
              <a:gd name="connsiteX2" fmla="*/ 2164463 w 2164463"/>
              <a:gd name="connsiteY2" fmla="*/ 508880 h 508880"/>
              <a:gd name="connsiteX3" fmla="*/ 146986 w 2164463"/>
              <a:gd name="connsiteY3" fmla="*/ 0 h 508880"/>
              <a:gd name="connsiteX4" fmla="*/ 0 w 2164463"/>
              <a:gd name="connsiteY4" fmla="*/ 2056 h 508880"/>
              <a:gd name="connsiteX0" fmla="*/ 0 w 2164463"/>
              <a:gd name="connsiteY0" fmla="*/ 0 h 506824"/>
              <a:gd name="connsiteX1" fmla="*/ 1101661 w 2164463"/>
              <a:gd name="connsiteY1" fmla="*/ 505574 h 506824"/>
              <a:gd name="connsiteX2" fmla="*/ 2164463 w 2164463"/>
              <a:gd name="connsiteY2" fmla="*/ 506824 h 506824"/>
              <a:gd name="connsiteX3" fmla="*/ 142065 w 2164463"/>
              <a:gd name="connsiteY3" fmla="*/ 7469 h 506824"/>
              <a:gd name="connsiteX4" fmla="*/ 0 w 2164463"/>
              <a:gd name="connsiteY4" fmla="*/ 0 h 506824"/>
              <a:gd name="connsiteX0" fmla="*/ 0 w 2157082"/>
              <a:gd name="connsiteY0" fmla="*/ 0 h 509999"/>
              <a:gd name="connsiteX1" fmla="*/ 1094280 w 2157082"/>
              <a:gd name="connsiteY1" fmla="*/ 508749 h 509999"/>
              <a:gd name="connsiteX2" fmla="*/ 2157082 w 2157082"/>
              <a:gd name="connsiteY2" fmla="*/ 509999 h 509999"/>
              <a:gd name="connsiteX3" fmla="*/ 134684 w 2157082"/>
              <a:gd name="connsiteY3" fmla="*/ 10644 h 509999"/>
              <a:gd name="connsiteX4" fmla="*/ 0 w 2157082"/>
              <a:gd name="connsiteY4" fmla="*/ 0 h 509999"/>
              <a:gd name="connsiteX0" fmla="*/ 0 w 2159542"/>
              <a:gd name="connsiteY0" fmla="*/ 0 h 503649"/>
              <a:gd name="connsiteX1" fmla="*/ 1096740 w 2159542"/>
              <a:gd name="connsiteY1" fmla="*/ 502399 h 503649"/>
              <a:gd name="connsiteX2" fmla="*/ 2159542 w 2159542"/>
              <a:gd name="connsiteY2" fmla="*/ 503649 h 503649"/>
              <a:gd name="connsiteX3" fmla="*/ 137144 w 2159542"/>
              <a:gd name="connsiteY3" fmla="*/ 4294 h 503649"/>
              <a:gd name="connsiteX4" fmla="*/ 0 w 2159542"/>
              <a:gd name="connsiteY4" fmla="*/ 0 h 503649"/>
              <a:gd name="connsiteX0" fmla="*/ 0 w 2164463"/>
              <a:gd name="connsiteY0" fmla="*/ 0 h 502399"/>
              <a:gd name="connsiteX1" fmla="*/ 1096740 w 2164463"/>
              <a:gd name="connsiteY1" fmla="*/ 502399 h 502399"/>
              <a:gd name="connsiteX2" fmla="*/ 2164463 w 2164463"/>
              <a:gd name="connsiteY2" fmla="*/ 500474 h 502399"/>
              <a:gd name="connsiteX3" fmla="*/ 137144 w 2164463"/>
              <a:gd name="connsiteY3" fmla="*/ 4294 h 502399"/>
              <a:gd name="connsiteX4" fmla="*/ 0 w 2164463"/>
              <a:gd name="connsiteY4" fmla="*/ 0 h 50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463" h="502399">
                <a:moveTo>
                  <a:pt x="0" y="0"/>
                </a:moveTo>
                <a:lnTo>
                  <a:pt x="1096740" y="502399"/>
                </a:lnTo>
                <a:lnTo>
                  <a:pt x="2164463" y="500474"/>
                </a:lnTo>
                <a:lnTo>
                  <a:pt x="137144" y="4294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Rectangle 29">
            <a:extLst>
              <a:ext uri="{FF2B5EF4-FFF2-40B4-BE49-F238E27FC236}">
                <a16:creationId xmlns:a16="http://schemas.microsoft.com/office/drawing/2014/main" id="{FB0E67D3-3B1B-452A-B89B-F2CC7D656203}"/>
              </a:ext>
            </a:extLst>
          </p:cNvPr>
          <p:cNvSpPr/>
          <p:nvPr/>
        </p:nvSpPr>
        <p:spPr>
          <a:xfrm>
            <a:off x="9520865" y="4112990"/>
            <a:ext cx="2074986" cy="1762682"/>
          </a:xfrm>
          <a:prstGeom prst="rect">
            <a:avLst/>
          </a:prstGeom>
          <a:solidFill>
            <a:sysClr val="window" lastClr="FFFFFF"/>
          </a:solidFill>
          <a:ln w="762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86"/>
            <a:r>
              <a:rPr lang="he-IL" altLang="ko-KR" sz="2700" kern="0" dirty="0">
                <a:latin typeface="Arial"/>
              </a:rPr>
              <a:t>יחידת </a:t>
            </a:r>
            <a:r>
              <a:rPr lang="he-IL" altLang="ko-KR" sz="2700" kern="0" dirty="0" smtClean="0">
                <a:latin typeface="Arial"/>
              </a:rPr>
              <a:t>קידום -</a:t>
            </a:r>
            <a:endParaRPr lang="ko-KR" altLang="en-US" sz="2700" kern="0" dirty="0">
              <a:latin typeface="Arial"/>
            </a:endParaRPr>
          </a:p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altLang="ko-KR" sz="2700" kern="0" dirty="0" smtClean="0">
                <a:latin typeface="Arial"/>
              </a:rPr>
              <a:t>תכניות עסקיות  </a:t>
            </a:r>
            <a:endParaRPr kumimoji="0" lang="ko-KR" altLang="en-US" sz="27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10" name="Rectangle 30">
            <a:extLst>
              <a:ext uri="{FF2B5EF4-FFF2-40B4-BE49-F238E27FC236}">
                <a16:creationId xmlns:a16="http://schemas.microsoft.com/office/drawing/2014/main" id="{818F51EB-AE35-4723-911E-B31A515C05A1}"/>
              </a:ext>
            </a:extLst>
          </p:cNvPr>
          <p:cNvSpPr/>
          <p:nvPr/>
        </p:nvSpPr>
        <p:spPr>
          <a:xfrm>
            <a:off x="2335823" y="4149970"/>
            <a:ext cx="2896797" cy="1762682"/>
          </a:xfrm>
          <a:prstGeom prst="rect">
            <a:avLst/>
          </a:prstGeom>
          <a:solidFill>
            <a:sysClr val="window" lastClr="FFFFFF"/>
          </a:solidFill>
          <a:ln w="762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86" rtl="0">
              <a:defRPr/>
            </a:pPr>
            <a:r>
              <a:rPr lang="he-IL" altLang="ko-KR" sz="2800" kern="0">
                <a:latin typeface="Arial"/>
              </a:rPr>
              <a:t>היחידה לתקציבים -</a:t>
            </a:r>
            <a:endParaRPr lang="ko-KR" altLang="en-US" sz="2800" kern="0">
              <a:latin typeface="Arial"/>
            </a:endParaRPr>
          </a:p>
          <a:p>
            <a:pPr lvl="0" algn="ctr" defTabSz="914286" rtl="0">
              <a:defRPr/>
            </a:pPr>
            <a:r>
              <a:rPr lang="he-IL" altLang="ko-KR" sz="2800" kern="0">
                <a:latin typeface="Arial"/>
              </a:rPr>
              <a:t>קרנות בינלאומיות, משרדי ממשלה ועוד</a:t>
            </a:r>
            <a:endParaRPr lang="ko-KR" altLang="en-US" sz="2800" kern="0" dirty="0">
              <a:latin typeface="Arial"/>
            </a:endParaRPr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2F9BA161-2492-41DC-8DDB-DDDF2F83245D}"/>
              </a:ext>
            </a:extLst>
          </p:cNvPr>
          <p:cNvSpPr/>
          <p:nvPr/>
        </p:nvSpPr>
        <p:spPr>
          <a:xfrm>
            <a:off x="5850412" y="4113824"/>
            <a:ext cx="3064386" cy="1788708"/>
          </a:xfrm>
          <a:prstGeom prst="rect">
            <a:avLst/>
          </a:prstGeom>
          <a:solidFill>
            <a:sysClr val="window" lastClr="FFFFFF"/>
          </a:solidFill>
          <a:ln w="76200" cap="flat" cmpd="sng" algn="ctr">
            <a:solidFill>
              <a:srgbClr val="98DC5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86" rtl="0"/>
            <a:r>
              <a:rPr lang="he-IL" altLang="ko-KR" sz="2700" kern="0">
                <a:latin typeface="Arial"/>
              </a:rPr>
              <a:t>היחידה לתכניות עבודה - מדען ראשי משרד החקלאות ומועצות ייצור</a:t>
            </a:r>
            <a:endParaRPr lang="ko-KR" altLang="en-US" sz="2700" kern="0" dirty="0">
              <a:latin typeface="Arial"/>
            </a:endParaRPr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008757A2-C17A-4239-8F5E-DD86D7C28D4C}"/>
              </a:ext>
            </a:extLst>
          </p:cNvPr>
          <p:cNvSpPr/>
          <p:nvPr/>
        </p:nvSpPr>
        <p:spPr>
          <a:xfrm>
            <a:off x="4454770" y="514204"/>
            <a:ext cx="6251330" cy="1238461"/>
          </a:xfrm>
          <a:prstGeom prst="rect">
            <a:avLst/>
          </a:prstGeom>
          <a:solidFill>
            <a:sysClr val="window" lastClr="FFFFFF"/>
          </a:solidFill>
          <a:ln w="762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altLang="ko-KR" sz="2700" kern="0" dirty="0" smtClean="0">
                <a:latin typeface="Arial"/>
              </a:rPr>
              <a:t>ניהול מענקי מחקר </a:t>
            </a:r>
            <a:r>
              <a:rPr lang="he-IL" altLang="ko-KR" sz="2700" kern="0" dirty="0" err="1" smtClean="0">
                <a:latin typeface="Arial"/>
              </a:rPr>
              <a:t>במינהל</a:t>
            </a:r>
            <a:r>
              <a:rPr lang="he-IL" altLang="ko-KR" sz="2700" kern="0" dirty="0" smtClean="0">
                <a:latin typeface="Arial"/>
              </a:rPr>
              <a:t> המחקר החקלאי</a:t>
            </a:r>
            <a:endParaRPr kumimoji="0" lang="ko-KR" altLang="en-US" sz="27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D481E67B-6EED-4AE1-8867-50D399E4FAC8}"/>
              </a:ext>
            </a:extLst>
          </p:cNvPr>
          <p:cNvSpPr/>
          <p:nvPr/>
        </p:nvSpPr>
        <p:spPr>
          <a:xfrm>
            <a:off x="2688712" y="1788669"/>
            <a:ext cx="4233390" cy="2411892"/>
          </a:xfrm>
          <a:custGeom>
            <a:avLst/>
            <a:gdLst>
              <a:gd name="connsiteX0" fmla="*/ 1956816 w 2125066"/>
              <a:gd name="connsiteY0" fmla="*/ 0 h 501091"/>
              <a:gd name="connsiteX1" fmla="*/ 0 w 2125066"/>
              <a:gd name="connsiteY1" fmla="*/ 497433 h 501091"/>
              <a:gd name="connsiteX2" fmla="*/ 1331367 w 2125066"/>
              <a:gd name="connsiteY2" fmla="*/ 501091 h 501091"/>
              <a:gd name="connsiteX3" fmla="*/ 2125066 w 2125066"/>
              <a:gd name="connsiteY3" fmla="*/ 3657 h 501091"/>
              <a:gd name="connsiteX4" fmla="*/ 1956816 w 2125066"/>
              <a:gd name="connsiteY4" fmla="*/ 0 h 501091"/>
              <a:gd name="connsiteX0" fmla="*/ 1949672 w 2125066"/>
              <a:gd name="connsiteY0" fmla="*/ 0 h 501091"/>
              <a:gd name="connsiteX1" fmla="*/ 0 w 2125066"/>
              <a:gd name="connsiteY1" fmla="*/ 497433 h 501091"/>
              <a:gd name="connsiteX2" fmla="*/ 1331367 w 2125066"/>
              <a:gd name="connsiteY2" fmla="*/ 501091 h 501091"/>
              <a:gd name="connsiteX3" fmla="*/ 2125066 w 2125066"/>
              <a:gd name="connsiteY3" fmla="*/ 3657 h 501091"/>
              <a:gd name="connsiteX4" fmla="*/ 1949672 w 2125066"/>
              <a:gd name="connsiteY4" fmla="*/ 0 h 501091"/>
              <a:gd name="connsiteX0" fmla="*/ 1949672 w 2125066"/>
              <a:gd name="connsiteY0" fmla="*/ 3487 h 504578"/>
              <a:gd name="connsiteX1" fmla="*/ 0 w 2125066"/>
              <a:gd name="connsiteY1" fmla="*/ 500920 h 504578"/>
              <a:gd name="connsiteX2" fmla="*/ 1331367 w 2125066"/>
              <a:gd name="connsiteY2" fmla="*/ 504578 h 504578"/>
              <a:gd name="connsiteX3" fmla="*/ 2125066 w 2125066"/>
              <a:gd name="connsiteY3" fmla="*/ 0 h 504578"/>
              <a:gd name="connsiteX4" fmla="*/ 1949672 w 2125066"/>
              <a:gd name="connsiteY4" fmla="*/ 3487 h 504578"/>
              <a:gd name="connsiteX0" fmla="*/ 1949672 w 2120303"/>
              <a:gd name="connsiteY0" fmla="*/ 0 h 501091"/>
              <a:gd name="connsiteX1" fmla="*/ 0 w 2120303"/>
              <a:gd name="connsiteY1" fmla="*/ 497433 h 501091"/>
              <a:gd name="connsiteX2" fmla="*/ 1331367 w 2120303"/>
              <a:gd name="connsiteY2" fmla="*/ 501091 h 501091"/>
              <a:gd name="connsiteX3" fmla="*/ 2120303 w 2120303"/>
              <a:gd name="connsiteY3" fmla="*/ 1276 h 501091"/>
              <a:gd name="connsiteX4" fmla="*/ 1949672 w 2120303"/>
              <a:gd name="connsiteY4" fmla="*/ 0 h 501091"/>
              <a:gd name="connsiteX0" fmla="*/ 1949672 w 2120303"/>
              <a:gd name="connsiteY0" fmla="*/ 0 h 503473"/>
              <a:gd name="connsiteX1" fmla="*/ 0 w 2120303"/>
              <a:gd name="connsiteY1" fmla="*/ 497433 h 503473"/>
              <a:gd name="connsiteX2" fmla="*/ 1343273 w 2120303"/>
              <a:gd name="connsiteY2" fmla="*/ 503473 h 503473"/>
              <a:gd name="connsiteX3" fmla="*/ 2120303 w 2120303"/>
              <a:gd name="connsiteY3" fmla="*/ 1276 h 503473"/>
              <a:gd name="connsiteX4" fmla="*/ 1949672 w 2120303"/>
              <a:gd name="connsiteY4" fmla="*/ 0 h 503473"/>
              <a:gd name="connsiteX0" fmla="*/ 1961578 w 2132209"/>
              <a:gd name="connsiteY0" fmla="*/ 0 h 506958"/>
              <a:gd name="connsiteX1" fmla="*/ 0 w 2132209"/>
              <a:gd name="connsiteY1" fmla="*/ 506958 h 506958"/>
              <a:gd name="connsiteX2" fmla="*/ 1355179 w 2132209"/>
              <a:gd name="connsiteY2" fmla="*/ 503473 h 506958"/>
              <a:gd name="connsiteX3" fmla="*/ 2132209 w 2132209"/>
              <a:gd name="connsiteY3" fmla="*/ 1276 h 506958"/>
              <a:gd name="connsiteX4" fmla="*/ 1961578 w 2132209"/>
              <a:gd name="connsiteY4" fmla="*/ 0 h 506958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48035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31366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43272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32209"/>
              <a:gd name="connsiteY0" fmla="*/ 0 h 503473"/>
              <a:gd name="connsiteX1" fmla="*/ 0 w 2132209"/>
              <a:gd name="connsiteY1" fmla="*/ 495051 h 503473"/>
              <a:gd name="connsiteX2" fmla="*/ 1343272 w 2132209"/>
              <a:gd name="connsiteY2" fmla="*/ 503473 h 503473"/>
              <a:gd name="connsiteX3" fmla="*/ 2132209 w 2132209"/>
              <a:gd name="connsiteY3" fmla="*/ 6039 h 503473"/>
              <a:gd name="connsiteX4" fmla="*/ 1954434 w 2132209"/>
              <a:gd name="connsiteY4" fmla="*/ 0 h 503473"/>
              <a:gd name="connsiteX0" fmla="*/ 1966960 w 2144735"/>
              <a:gd name="connsiteY0" fmla="*/ 0 h 505072"/>
              <a:gd name="connsiteX1" fmla="*/ 0 w 2144735"/>
              <a:gd name="connsiteY1" fmla="*/ 505072 h 505072"/>
              <a:gd name="connsiteX2" fmla="*/ 1355798 w 2144735"/>
              <a:gd name="connsiteY2" fmla="*/ 503473 h 505072"/>
              <a:gd name="connsiteX3" fmla="*/ 2144735 w 2144735"/>
              <a:gd name="connsiteY3" fmla="*/ 6039 h 505072"/>
              <a:gd name="connsiteX4" fmla="*/ 1966960 w 2144735"/>
              <a:gd name="connsiteY4" fmla="*/ 0 h 505072"/>
              <a:gd name="connsiteX0" fmla="*/ 1956939 w 2134714"/>
              <a:gd name="connsiteY0" fmla="*/ 0 h 503473"/>
              <a:gd name="connsiteX1" fmla="*/ 0 w 2134714"/>
              <a:gd name="connsiteY1" fmla="*/ 497557 h 503473"/>
              <a:gd name="connsiteX2" fmla="*/ 1345777 w 2134714"/>
              <a:gd name="connsiteY2" fmla="*/ 503473 h 503473"/>
              <a:gd name="connsiteX3" fmla="*/ 2134714 w 2134714"/>
              <a:gd name="connsiteY3" fmla="*/ 6039 h 503473"/>
              <a:gd name="connsiteX4" fmla="*/ 1956939 w 2134714"/>
              <a:gd name="connsiteY4" fmla="*/ 0 h 503473"/>
              <a:gd name="connsiteX0" fmla="*/ 1956939 w 2134714"/>
              <a:gd name="connsiteY0" fmla="*/ 0 h 499830"/>
              <a:gd name="connsiteX1" fmla="*/ 0 w 2134714"/>
              <a:gd name="connsiteY1" fmla="*/ 497557 h 499830"/>
              <a:gd name="connsiteX2" fmla="*/ 1367635 w 2134714"/>
              <a:gd name="connsiteY2" fmla="*/ 499830 h 499830"/>
              <a:gd name="connsiteX3" fmla="*/ 2134714 w 2134714"/>
              <a:gd name="connsiteY3" fmla="*/ 6039 h 499830"/>
              <a:gd name="connsiteX4" fmla="*/ 1956939 w 2134714"/>
              <a:gd name="connsiteY4" fmla="*/ 0 h 499830"/>
              <a:gd name="connsiteX0" fmla="*/ 1956939 w 2134714"/>
              <a:gd name="connsiteY0" fmla="*/ 4890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4890 h 504720"/>
              <a:gd name="connsiteX0" fmla="*/ 1956939 w 2134714"/>
              <a:gd name="connsiteY0" fmla="*/ 1247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1247 h 504720"/>
              <a:gd name="connsiteX0" fmla="*/ 1956939 w 2134714"/>
              <a:gd name="connsiteY0" fmla="*/ 1247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1247 h 504720"/>
              <a:gd name="connsiteX0" fmla="*/ 1975155 w 2152930"/>
              <a:gd name="connsiteY0" fmla="*/ 1247 h 504720"/>
              <a:gd name="connsiteX1" fmla="*/ 0 w 2152930"/>
              <a:gd name="connsiteY1" fmla="*/ 502447 h 504720"/>
              <a:gd name="connsiteX2" fmla="*/ 1385851 w 2152930"/>
              <a:gd name="connsiteY2" fmla="*/ 504720 h 504720"/>
              <a:gd name="connsiteX3" fmla="*/ 2152930 w 2152930"/>
              <a:gd name="connsiteY3" fmla="*/ 0 h 504720"/>
              <a:gd name="connsiteX4" fmla="*/ 1975155 w 2152930"/>
              <a:gd name="connsiteY4" fmla="*/ 1247 h 504720"/>
              <a:gd name="connsiteX0" fmla="*/ 1975155 w 2152930"/>
              <a:gd name="connsiteY0" fmla="*/ 1247 h 513376"/>
              <a:gd name="connsiteX1" fmla="*/ 0 w 2152930"/>
              <a:gd name="connsiteY1" fmla="*/ 513376 h 513376"/>
              <a:gd name="connsiteX2" fmla="*/ 1385851 w 2152930"/>
              <a:gd name="connsiteY2" fmla="*/ 504720 h 513376"/>
              <a:gd name="connsiteX3" fmla="*/ 2152930 w 2152930"/>
              <a:gd name="connsiteY3" fmla="*/ 0 h 513376"/>
              <a:gd name="connsiteX4" fmla="*/ 1975155 w 2152930"/>
              <a:gd name="connsiteY4" fmla="*/ 1247 h 513376"/>
              <a:gd name="connsiteX0" fmla="*/ 1971512 w 2149287"/>
              <a:gd name="connsiteY0" fmla="*/ 1247 h 509733"/>
              <a:gd name="connsiteX1" fmla="*/ 0 w 2149287"/>
              <a:gd name="connsiteY1" fmla="*/ 509733 h 509733"/>
              <a:gd name="connsiteX2" fmla="*/ 1382208 w 2149287"/>
              <a:gd name="connsiteY2" fmla="*/ 504720 h 509733"/>
              <a:gd name="connsiteX3" fmla="*/ 2149287 w 2149287"/>
              <a:gd name="connsiteY3" fmla="*/ 0 h 509733"/>
              <a:gd name="connsiteX4" fmla="*/ 1971512 w 2149287"/>
              <a:gd name="connsiteY4" fmla="*/ 1247 h 509733"/>
              <a:gd name="connsiteX0" fmla="*/ 1971512 w 2149287"/>
              <a:gd name="connsiteY0" fmla="*/ 1247 h 512006"/>
              <a:gd name="connsiteX1" fmla="*/ 0 w 2149287"/>
              <a:gd name="connsiteY1" fmla="*/ 509733 h 512006"/>
              <a:gd name="connsiteX2" fmla="*/ 1378565 w 2149287"/>
              <a:gd name="connsiteY2" fmla="*/ 512006 h 512006"/>
              <a:gd name="connsiteX3" fmla="*/ 2149287 w 2149287"/>
              <a:gd name="connsiteY3" fmla="*/ 0 h 512006"/>
              <a:gd name="connsiteX4" fmla="*/ 1971512 w 2149287"/>
              <a:gd name="connsiteY4" fmla="*/ 1247 h 512006"/>
              <a:gd name="connsiteX0" fmla="*/ 1967869 w 2145644"/>
              <a:gd name="connsiteY0" fmla="*/ 1247 h 512006"/>
              <a:gd name="connsiteX1" fmla="*/ 0 w 2145644"/>
              <a:gd name="connsiteY1" fmla="*/ 509733 h 512006"/>
              <a:gd name="connsiteX2" fmla="*/ 1374922 w 2145644"/>
              <a:gd name="connsiteY2" fmla="*/ 512006 h 512006"/>
              <a:gd name="connsiteX3" fmla="*/ 2145644 w 2145644"/>
              <a:gd name="connsiteY3" fmla="*/ 0 h 512006"/>
              <a:gd name="connsiteX4" fmla="*/ 1967869 w 2145644"/>
              <a:gd name="connsiteY4" fmla="*/ 1247 h 512006"/>
              <a:gd name="connsiteX0" fmla="*/ 1943449 w 2121224"/>
              <a:gd name="connsiteY0" fmla="*/ 1247 h 512006"/>
              <a:gd name="connsiteX1" fmla="*/ 0 w 2121224"/>
              <a:gd name="connsiteY1" fmla="*/ 503338 h 512006"/>
              <a:gd name="connsiteX2" fmla="*/ 1350502 w 2121224"/>
              <a:gd name="connsiteY2" fmla="*/ 512006 h 512006"/>
              <a:gd name="connsiteX3" fmla="*/ 2121224 w 2121224"/>
              <a:gd name="connsiteY3" fmla="*/ 0 h 512006"/>
              <a:gd name="connsiteX4" fmla="*/ 1943449 w 2121224"/>
              <a:gd name="connsiteY4" fmla="*/ 1247 h 512006"/>
              <a:gd name="connsiteX0" fmla="*/ 1950774 w 2128549"/>
              <a:gd name="connsiteY0" fmla="*/ 1247 h 512006"/>
              <a:gd name="connsiteX1" fmla="*/ 0 w 2128549"/>
              <a:gd name="connsiteY1" fmla="*/ 503338 h 512006"/>
              <a:gd name="connsiteX2" fmla="*/ 1357827 w 2128549"/>
              <a:gd name="connsiteY2" fmla="*/ 512006 h 512006"/>
              <a:gd name="connsiteX3" fmla="*/ 2128549 w 2128549"/>
              <a:gd name="connsiteY3" fmla="*/ 0 h 512006"/>
              <a:gd name="connsiteX4" fmla="*/ 1950774 w 2128549"/>
              <a:gd name="connsiteY4" fmla="*/ 1247 h 512006"/>
              <a:gd name="connsiteX0" fmla="*/ 1950774 w 2128549"/>
              <a:gd name="connsiteY0" fmla="*/ 1247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1950774 w 2128549"/>
              <a:gd name="connsiteY4" fmla="*/ 1247 h 518400"/>
              <a:gd name="connsiteX0" fmla="*/ 1994729 w 2128549"/>
              <a:gd name="connsiteY0" fmla="*/ 1247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1994729 w 2128549"/>
              <a:gd name="connsiteY4" fmla="*/ 1247 h 518400"/>
              <a:gd name="connsiteX0" fmla="*/ 2002055 w 2128549"/>
              <a:gd name="connsiteY0" fmla="*/ 7641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2002055 w 2128549"/>
              <a:gd name="connsiteY4" fmla="*/ 7641 h 518400"/>
              <a:gd name="connsiteX0" fmla="*/ 2002055 w 2128549"/>
              <a:gd name="connsiteY0" fmla="*/ 10838 h 521597"/>
              <a:gd name="connsiteX1" fmla="*/ 0 w 2128549"/>
              <a:gd name="connsiteY1" fmla="*/ 506535 h 521597"/>
              <a:gd name="connsiteX2" fmla="*/ 1050139 w 2128549"/>
              <a:gd name="connsiteY2" fmla="*/ 521597 h 521597"/>
              <a:gd name="connsiteX3" fmla="*/ 2128549 w 2128549"/>
              <a:gd name="connsiteY3" fmla="*/ 0 h 521597"/>
              <a:gd name="connsiteX4" fmla="*/ 2002055 w 2128549"/>
              <a:gd name="connsiteY4" fmla="*/ 10838 h 521597"/>
              <a:gd name="connsiteX0" fmla="*/ 2002055 w 2128549"/>
              <a:gd name="connsiteY0" fmla="*/ 10838 h 521597"/>
              <a:gd name="connsiteX1" fmla="*/ 0 w 2128549"/>
              <a:gd name="connsiteY1" fmla="*/ 506535 h 521597"/>
              <a:gd name="connsiteX2" fmla="*/ 1050139 w 2128549"/>
              <a:gd name="connsiteY2" fmla="*/ 521597 h 521597"/>
              <a:gd name="connsiteX3" fmla="*/ 2128549 w 2128549"/>
              <a:gd name="connsiteY3" fmla="*/ 0 h 521597"/>
              <a:gd name="connsiteX4" fmla="*/ 2002055 w 2128549"/>
              <a:gd name="connsiteY4" fmla="*/ 10838 h 521597"/>
              <a:gd name="connsiteX0" fmla="*/ 2002055 w 2128549"/>
              <a:gd name="connsiteY0" fmla="*/ 11320 h 522079"/>
              <a:gd name="connsiteX1" fmla="*/ 0 w 2128549"/>
              <a:gd name="connsiteY1" fmla="*/ 507017 h 522079"/>
              <a:gd name="connsiteX2" fmla="*/ 1050139 w 2128549"/>
              <a:gd name="connsiteY2" fmla="*/ 522079 h 522079"/>
              <a:gd name="connsiteX3" fmla="*/ 2128549 w 2128549"/>
              <a:gd name="connsiteY3" fmla="*/ 482 h 522079"/>
              <a:gd name="connsiteX4" fmla="*/ 2002055 w 2128549"/>
              <a:gd name="connsiteY4" fmla="*/ 11320 h 522079"/>
              <a:gd name="connsiteX0" fmla="*/ 1999613 w 2128549"/>
              <a:gd name="connsiteY0" fmla="*/ 5430 h 522584"/>
              <a:gd name="connsiteX1" fmla="*/ 0 w 2128549"/>
              <a:gd name="connsiteY1" fmla="*/ 507522 h 522584"/>
              <a:gd name="connsiteX2" fmla="*/ 1050139 w 2128549"/>
              <a:gd name="connsiteY2" fmla="*/ 522584 h 522584"/>
              <a:gd name="connsiteX3" fmla="*/ 2128549 w 2128549"/>
              <a:gd name="connsiteY3" fmla="*/ 987 h 522584"/>
              <a:gd name="connsiteX4" fmla="*/ 1999613 w 2128549"/>
              <a:gd name="connsiteY4" fmla="*/ 5430 h 522584"/>
              <a:gd name="connsiteX0" fmla="*/ 1999613 w 2128549"/>
              <a:gd name="connsiteY0" fmla="*/ 5109 h 522263"/>
              <a:gd name="connsiteX1" fmla="*/ 0 w 2128549"/>
              <a:gd name="connsiteY1" fmla="*/ 507201 h 522263"/>
              <a:gd name="connsiteX2" fmla="*/ 1050139 w 2128549"/>
              <a:gd name="connsiteY2" fmla="*/ 522263 h 522263"/>
              <a:gd name="connsiteX3" fmla="*/ 2128549 w 2128549"/>
              <a:gd name="connsiteY3" fmla="*/ 666 h 522263"/>
              <a:gd name="connsiteX4" fmla="*/ 1999613 w 2128549"/>
              <a:gd name="connsiteY4" fmla="*/ 5109 h 522263"/>
              <a:gd name="connsiteX0" fmla="*/ 1999613 w 2133399"/>
              <a:gd name="connsiteY0" fmla="*/ 2308 h 519462"/>
              <a:gd name="connsiteX1" fmla="*/ 0 w 2133399"/>
              <a:gd name="connsiteY1" fmla="*/ 504400 h 519462"/>
              <a:gd name="connsiteX2" fmla="*/ 1050139 w 2133399"/>
              <a:gd name="connsiteY2" fmla="*/ 519462 h 519462"/>
              <a:gd name="connsiteX3" fmla="*/ 2133399 w 2133399"/>
              <a:gd name="connsiteY3" fmla="*/ 1040 h 519462"/>
              <a:gd name="connsiteX4" fmla="*/ 1999613 w 2133399"/>
              <a:gd name="connsiteY4" fmla="*/ 2308 h 51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399" h="519462">
                <a:moveTo>
                  <a:pt x="1999613" y="2308"/>
                </a:moveTo>
                <a:lnTo>
                  <a:pt x="0" y="504400"/>
                </a:lnTo>
                <a:lnTo>
                  <a:pt x="1050139" y="519462"/>
                </a:lnTo>
                <a:lnTo>
                  <a:pt x="2133399" y="1040"/>
                </a:lnTo>
                <a:cubicBezTo>
                  <a:pt x="2071698" y="-1742"/>
                  <a:pt x="2039336" y="1892"/>
                  <a:pt x="1999613" y="230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1743432" y="6561862"/>
            <a:ext cx="5240216" cy="369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100" dirty="0" smtClean="0">
                <a:solidFill>
                  <a:schemeClr val="tx1"/>
                </a:solidFill>
              </a:rPr>
              <a:t>כל האמור במצגת זו </a:t>
            </a:r>
            <a:r>
              <a:rPr lang="he-IL" sz="1100" dirty="0">
                <a:solidFill>
                  <a:schemeClr val="tx1"/>
                </a:solidFill>
              </a:rPr>
              <a:t>מתייחס לשני המינים וכתוב בלשון זכר מטעמי נוחות בלבד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0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286" rtl="0"/>
            <a:r>
              <a:rPr lang="he-IL" altLang="ko-KR" sz="4000" kern="0" dirty="0">
                <a:solidFill>
                  <a:srgbClr val="00B050"/>
                </a:solidFill>
                <a:latin typeface="Arial"/>
                <a:cs typeface="+mn-cs"/>
              </a:rPr>
              <a:t>היחידה לתכניות עבודה - מדען ראשי משרד החקלאות ומועצות ייצור</a:t>
            </a:r>
            <a:endParaRPr lang="ko-KR" altLang="en-US" sz="4000" kern="0" dirty="0">
              <a:solidFill>
                <a:srgbClr val="00B050"/>
              </a:solidFill>
              <a:latin typeface="Arial"/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קולות קוראים מופצים על ידי מקורות המימון.</a:t>
            </a:r>
          </a:p>
          <a:p>
            <a:endParaRPr lang="he-IL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הממונה על היחידה לתכניות עבודה אתי בר-נתן שחר מפיצה את הקול הקורא לכל חוקרי </a:t>
            </a:r>
            <a:r>
              <a:rPr lang="he-IL" dirty="0" err="1">
                <a:solidFill>
                  <a:schemeClr val="bg2">
                    <a:lumMod val="25000"/>
                  </a:schemeClr>
                </a:solidFill>
              </a:rPr>
              <a:t>המינהל</a:t>
            </a:r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endParaRPr lang="he-IL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לכל מקור מימון יש נהלים שונים ולכן יש להקפיד על קריאת הנהלים בטרם בניית הצעת התקציב.</a:t>
            </a:r>
          </a:p>
          <a:p>
            <a:endParaRPr lang="he-IL" sz="2600" dirty="0" smtClean="0"/>
          </a:p>
        </p:txBody>
      </p:sp>
      <p:sp>
        <p:nvSpPr>
          <p:cNvPr id="5" name="מלבן 4"/>
          <p:cNvSpPr/>
          <p:nvPr/>
        </p:nvSpPr>
        <p:spPr>
          <a:xfrm>
            <a:off x="1708985" y="6382239"/>
            <a:ext cx="5240216" cy="369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100" dirty="0" smtClean="0">
                <a:solidFill>
                  <a:schemeClr val="tx1"/>
                </a:solidFill>
              </a:rPr>
              <a:t>כל האמור במצגת זו </a:t>
            </a:r>
            <a:r>
              <a:rPr lang="he-IL" sz="1100" dirty="0">
                <a:solidFill>
                  <a:schemeClr val="tx1"/>
                </a:solidFill>
              </a:rPr>
              <a:t>מתייחס לשני המינים וכתוב בלשון זכר מטעמי נוחות בלבד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0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altLang="ko-KR" sz="4000" kern="0" dirty="0">
                <a:solidFill>
                  <a:srgbClr val="00B050"/>
                </a:solidFill>
                <a:latin typeface="Arial"/>
                <a:cs typeface="+mn-cs"/>
              </a:rPr>
              <a:t>היחידה לתכניות עבודה - מדען ראשי משרד החקלאות ומועצות ייצור</a:t>
            </a:r>
            <a:endParaRPr lang="en-US" sz="4000" dirty="0">
              <a:solidFill>
                <a:srgbClr val="00B050"/>
              </a:solidFill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768366" y="1825624"/>
            <a:ext cx="8585434" cy="4408121"/>
          </a:xfrm>
        </p:spPr>
        <p:txBody>
          <a:bodyPr>
            <a:normAutofit/>
          </a:bodyPr>
          <a:lstStyle/>
          <a:p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חוקר אשר החליט להגיש את ההצעה כיחיד או כקבוצה עם שותפי </a:t>
            </a:r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מחקר מגיש את ההצעה למדען הראשי/ מועצות ייצור.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he-IL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ניתן לקבל ייעוץ מקצועי לגבי הקולות קוראים אצל </a:t>
            </a:r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הממונה על היחידה לתכניות עבודה אתי בר-נתן </a:t>
            </a:r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שחר.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he-IL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בשלב זה על החוקר להזין במערכת דפי השער את כל פרטי ההצעה, כגון: שם המחקר, צוות המחקר, מקור המימון ותקציב מבוקש וכו'.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במידה וישנה בעיה בהזנה יש לפנות למרכזת המחקר במכון.</a:t>
            </a:r>
          </a:p>
          <a:p>
            <a:endParaRPr lang="he-IL" dirty="0" smtClean="0"/>
          </a:p>
          <a:p>
            <a:endParaRPr lang="he-IL" dirty="0"/>
          </a:p>
          <a:p>
            <a:endParaRPr lang="en-US" dirty="0"/>
          </a:p>
        </p:txBody>
      </p:sp>
      <p:sp>
        <p:nvSpPr>
          <p:cNvPr id="4" name="מלבן 3"/>
          <p:cNvSpPr/>
          <p:nvPr/>
        </p:nvSpPr>
        <p:spPr>
          <a:xfrm>
            <a:off x="1820866" y="6311900"/>
            <a:ext cx="5240216" cy="369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100" dirty="0" smtClean="0">
                <a:solidFill>
                  <a:schemeClr val="tx1"/>
                </a:solidFill>
              </a:rPr>
              <a:t>כל האמור במצגת זו </a:t>
            </a:r>
            <a:r>
              <a:rPr lang="he-IL" sz="1100" dirty="0">
                <a:solidFill>
                  <a:schemeClr val="tx1"/>
                </a:solidFill>
              </a:rPr>
              <a:t>מתייחס לשני המינים וכתוב בלשון זכר מטעמי נוחות בלבד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altLang="ko-KR" sz="4000" kern="0" dirty="0">
                <a:solidFill>
                  <a:srgbClr val="00B050"/>
                </a:solidFill>
                <a:latin typeface="Arial"/>
                <a:cs typeface="+mn-cs"/>
              </a:rPr>
              <a:t>היחידה לתכניות עבודה - מדען ראשי משרד החקלאות ומועצות ייצור</a:t>
            </a:r>
            <a:endParaRPr lang="he-IL" sz="4000" dirty="0">
              <a:solidFill>
                <a:srgbClr val="00B05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לחוקר אשר קיבל "אישור תקציבי" על ידי המדען הראשי ייפתח תקציב מאושר בדף השער על ידי מרכזת תכניות עבודה אולגה סיבקוב לטובת ביצוע המחקר.</a:t>
            </a:r>
          </a:p>
          <a:p>
            <a:endParaRPr lang="he-IL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לאחר קבלת אישור מימון ממועצות הייצור ייחתם הסכם בין מקור המימון לבין </a:t>
            </a:r>
            <a:r>
              <a:rPr lang="he-IL" dirty="0" err="1">
                <a:solidFill>
                  <a:schemeClr val="bg2">
                    <a:lumMod val="25000"/>
                  </a:schemeClr>
                </a:solidFill>
              </a:rPr>
              <a:t>מינהל</a:t>
            </a:r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 המחקר החקלאי. (במסגרת החתימה מבוצעת בדיקה משפטית וחתימת </a:t>
            </a:r>
            <a:r>
              <a:rPr lang="he-IL" dirty="0" err="1">
                <a:solidFill>
                  <a:schemeClr val="bg2">
                    <a:lumMod val="25000"/>
                  </a:schemeClr>
                </a:solidFill>
              </a:rPr>
              <a:t>מורשי</a:t>
            </a:r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 חתימה).</a:t>
            </a:r>
          </a:p>
          <a:p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1717778" y="6311900"/>
            <a:ext cx="5240216" cy="369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100" dirty="0" smtClean="0">
                <a:solidFill>
                  <a:schemeClr val="tx1"/>
                </a:solidFill>
              </a:rPr>
              <a:t>כל האמור במצגת זו </a:t>
            </a:r>
            <a:r>
              <a:rPr lang="he-IL" sz="1100" dirty="0">
                <a:solidFill>
                  <a:schemeClr val="tx1"/>
                </a:solidFill>
              </a:rPr>
              <a:t>מתייחס לשני המינים וכתוב בלשון זכר מטעמי נוחות בלבד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0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e-IL" altLang="ko-KR" sz="4000" kern="0" dirty="0">
                <a:solidFill>
                  <a:srgbClr val="00B050"/>
                </a:solidFill>
                <a:latin typeface="Arial"/>
                <a:cs typeface="+mn-cs"/>
              </a:rPr>
              <a:t>היחידה לתכניות עבודה - מדען ראשי משרד החקלאות ומועצות ייצור</a:t>
            </a:r>
            <a:endParaRPr lang="en-US" sz="4000" dirty="0">
              <a:solidFill>
                <a:srgbClr val="00B050"/>
              </a:solidFill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במידה וישנם שותפים ממוסדות אחרים, ייחתם תת הסכם אשר מסדיר את העברת חלקו של השותף במענק וזאת על פי החלוקה </a:t>
            </a:r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אשר מופיעה באישור התקציבי של המדען.</a:t>
            </a:r>
            <a:endParaRPr lang="he-IL" dirty="0">
              <a:solidFill>
                <a:schemeClr val="bg2">
                  <a:lumMod val="25000"/>
                </a:schemeClr>
              </a:solidFill>
            </a:endParaRPr>
          </a:p>
          <a:p>
            <a:endParaRPr lang="he-IL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במהלך תקופת המחקר, על החוקר למסור לידי מקור המימון את תוצרי המחקר המכונים "דו"ח מדעי" על פי אבני הדרך המצוינות בהסכם.</a:t>
            </a:r>
          </a:p>
          <a:p>
            <a:endParaRPr lang="he-IL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e-IL" dirty="0">
                <a:solidFill>
                  <a:schemeClr val="bg2">
                    <a:lumMod val="25000"/>
                  </a:schemeClr>
                </a:solidFill>
              </a:rPr>
              <a:t>אמרכלית המכון אחראית על הגשת דו"ח כספי למקור המימון על פי אבני הדרך המצוינות בהסכם.</a:t>
            </a:r>
          </a:p>
          <a:p>
            <a:endParaRPr lang="en-US" dirty="0"/>
          </a:p>
        </p:txBody>
      </p:sp>
      <p:sp>
        <p:nvSpPr>
          <p:cNvPr id="11" name="מלבן 10"/>
          <p:cNvSpPr/>
          <p:nvPr/>
        </p:nvSpPr>
        <p:spPr>
          <a:xfrm>
            <a:off x="1811760" y="6642952"/>
            <a:ext cx="5240216" cy="369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100" dirty="0" smtClean="0">
                <a:solidFill>
                  <a:schemeClr val="tx1"/>
                </a:solidFill>
              </a:rPr>
              <a:t>כל האמור במצגת זו </a:t>
            </a:r>
            <a:r>
              <a:rPr lang="he-IL" sz="1100" dirty="0">
                <a:solidFill>
                  <a:schemeClr val="tx1"/>
                </a:solidFill>
              </a:rPr>
              <a:t>מתייחס לשני המינים וכתוב בלשון זכר מטעמי נוחות בלבד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50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18941</TotalTime>
  <Words>1358</Words>
  <Application>Microsoft Office PowerPoint</Application>
  <PresentationFormat>מסך רחב</PresentationFormat>
  <Paragraphs>313</Paragraphs>
  <Slides>26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26</vt:i4>
      </vt:variant>
    </vt:vector>
  </HeadingPairs>
  <TitlesOfParts>
    <vt:vector size="35" baseType="lpstr">
      <vt:lpstr>맑은 고딕</vt:lpstr>
      <vt:lpstr>Arial</vt:lpstr>
      <vt:lpstr>Calibri</vt:lpstr>
      <vt:lpstr>Calibri Light</vt:lpstr>
      <vt:lpstr>Helvetica</vt:lpstr>
      <vt:lpstr>Open Sans</vt:lpstr>
      <vt:lpstr>Times New Roman</vt:lpstr>
      <vt:lpstr>ערכת נושא Office</vt:lpstr>
      <vt:lpstr>עיצוב מותאם אישית</vt:lpstr>
      <vt:lpstr>מצגת של PowerPoint‏</vt:lpstr>
      <vt:lpstr>תוכן עניינים</vt:lpstr>
      <vt:lpstr>מהי קרן תחרותית?</vt:lpstr>
      <vt:lpstr>מעטפת תמיכה למחקר </vt:lpstr>
      <vt:lpstr>מצגת של PowerPoint‏</vt:lpstr>
      <vt:lpstr>היחידה לתכניות עבודה - מדען ראשי משרד החקלאות ומועצות ייצור</vt:lpstr>
      <vt:lpstr>היחידה לתכניות עבודה - מדען ראשי משרד החקלאות ומועצות ייצור</vt:lpstr>
      <vt:lpstr>היחידה לתכניות עבודה - מדען ראשי משרד החקלאות ומועצות ייצור</vt:lpstr>
      <vt:lpstr>היחידה לתכניות עבודה - מדען ראשי משרד החקלאות ומועצות ייצור</vt:lpstr>
      <vt:lpstr>היחידה לתקציבים - קרנות ציבוריות (למעט מדען ראשי של משרד החקלאות ומועצות ייצור)</vt:lpstr>
      <vt:lpstr>היחידה לתקציבים - קרנות ציבוריות (למעט מדען ראשי של משרד החקלאות ומועצות ייצור)</vt:lpstr>
      <vt:lpstr>היחידה לתקציבים - קרנות ציבוריות (למעט מדען ראשי של משרד החקלאות ומועצות ייצור)</vt:lpstr>
      <vt:lpstr>היחידה לתקציבים - קרנות ציבוריות (למעט מדען ראשי של משרד החקלאות ומועצות ייצור)</vt:lpstr>
      <vt:lpstr>היחידה לתקציבים - קרנות ציבוריות (למעט מדען ראשי של משרד החקלאות ומועצות ייצור)</vt:lpstr>
      <vt:lpstr>יחידת קידום - תכניות עסקיות  </vt:lpstr>
      <vt:lpstr>יחידת קידום - תכניות עסקיות  </vt:lpstr>
      <vt:lpstr>השוואת ניהול מענקי המחקר  </vt:lpstr>
      <vt:lpstr>אנשי קשר</vt:lpstr>
      <vt:lpstr>רשימת מקורות המחקר וקישורים</vt:lpstr>
      <vt:lpstr>רשימת מקורות המחקר וקישורים</vt:lpstr>
      <vt:lpstr>רשימת מקורות המחקר וקישורים</vt:lpstr>
      <vt:lpstr>רשימת מקורות המחקר וקישורים</vt:lpstr>
      <vt:lpstr>רשימת מקורות המחקר וקישורים</vt:lpstr>
      <vt:lpstr>דוגמא להצעת תקציב ב BARD</vt:lpstr>
      <vt:lpstr>דוגמא להצעת תקציב ב - ISF</vt:lpstr>
      <vt:lpstr>דוגמא להצעת תקציב ב - ISF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Eliezer Hochman</dc:creator>
  <cp:lastModifiedBy>Eliezer Hochman</cp:lastModifiedBy>
  <cp:revision>245</cp:revision>
  <dcterms:created xsi:type="dcterms:W3CDTF">2018-03-15T08:39:25Z</dcterms:created>
  <dcterms:modified xsi:type="dcterms:W3CDTF">2019-10-22T15:06:13Z</dcterms:modified>
</cp:coreProperties>
</file>